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4"/>
  </p:sldMasterIdLst>
  <p:notesMasterIdLst>
    <p:notesMasterId r:id="rId16"/>
  </p:notesMasterIdLst>
  <p:sldIdLst>
    <p:sldId id="256" r:id="rId5"/>
    <p:sldId id="266" r:id="rId6"/>
    <p:sldId id="257" r:id="rId7"/>
    <p:sldId id="258" r:id="rId8"/>
    <p:sldId id="267" r:id="rId9"/>
    <p:sldId id="259" r:id="rId10"/>
    <p:sldId id="261" r:id="rId11"/>
    <p:sldId id="262" r:id="rId12"/>
    <p:sldId id="263" r:id="rId13"/>
    <p:sldId id="264" r:id="rId14"/>
    <p:sldId id="265" r:id="rId15"/>
  </p:sldIdLst>
  <p:sldSz cx="14630400" cy="8229600"/>
  <p:notesSz cx="8229600" cy="14630400"/>
  <p:embeddedFontLst>
    <p:embeddedFont>
      <p:font typeface="Dela Gothic One" panose="020B0604020202020204" charset="-128"/>
      <p:regular r:id="rId17"/>
    </p:embeddedFont>
    <p:embeddedFont>
      <p:font typeface="Expo M" panose="020B0604020202020204" charset="-127"/>
      <p:regular r:id="rId18"/>
    </p:embeddedFont>
    <p:embeddedFont>
      <p:font typeface="DM Sans" pitchFamily="2" charset="0"/>
      <p:regular r:id="rId19"/>
      <p:bold r:id="rId20"/>
      <p:italic r:id="rId21"/>
      <p:boldItalic r:id="rId22"/>
    </p:embeddedFont>
  </p:embeddedFontLst>
  <p:defaultTextStyle>
    <a:defPPr>
      <a:defRPr lang="ar-S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B349822-87C4-4F73-9D9B-6E75F31A269E}" v="231" dt="2025-11-12T09:54:56.268"/>
    <p1510:client id="{74626335-09D8-0B1B-A3A3-02EE01EB5AD3}" v="202" dt="2025-11-12T09:46:45.60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1" d="100"/>
          <a:sy n="81" d="100"/>
        </p:scale>
        <p:origin x="101" y="2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2.fntdata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font" Target="fonts/font5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1.fntdata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font" Target="fonts/font3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6.fntdata"/><Relationship Id="rId27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498207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EB8B5A-E15C-2B66-A6F3-F197B84C11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9DC0E30-BCBE-93D8-B5C1-8C3F7456200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44275A8-EC92-0287-5034-D7339FDD28F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140D5D-E71F-7784-0268-3D3F993D32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3414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077F11-A921-8C34-C2A4-14D0A5B624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50F9097-99FF-8008-CBA8-EA7D44A7886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7DF926-5010-826D-3D0B-BF4B27A9F18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E3DD37-AFED-26F6-F277-750A374D8BD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8469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2448046"/>
            <a:ext cx="7627382" cy="29746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600"/>
              </a:lnSpc>
              <a:buNone/>
            </a:pPr>
            <a:r>
              <a:rPr lang="en-US" sz="4450" dirty="0">
                <a:solidFill>
                  <a:srgbClr val="FFC000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Darek </a:t>
            </a:r>
          </a:p>
          <a:p>
            <a:pPr marL="0" indent="0" algn="ctr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Making Student Housing Simple and Safe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44709" y="6707518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Expo M" panose="02030504000101010101" pitchFamily="18" charset="-127"/>
                <a:ea typeface="Expo M" panose="02030504000101010101" pitchFamily="18" charset="-127"/>
                <a:cs typeface="DM Sans" pitchFamily="34" charset="-120"/>
              </a:rPr>
              <a:t>From Relocation Stress to Seamless Settlement</a:t>
            </a:r>
            <a:endParaRPr lang="en-US" sz="1700" dirty="0">
              <a:latin typeface="Expo M" panose="02030504000101010101" pitchFamily="18" charset="-127"/>
              <a:ea typeface="Expo M" panose="02030504000101010101" pitchFamily="18" charset="-127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A0B9E6E-7E94-368D-1F28-2393E74199F3}"/>
              </a:ext>
            </a:extLst>
          </p:cNvPr>
          <p:cNvSpPr/>
          <p:nvPr/>
        </p:nvSpPr>
        <p:spPr>
          <a:xfrm>
            <a:off x="12547076" y="7550870"/>
            <a:ext cx="1989056" cy="58446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6" name="Double Bracket 5">
            <a:extLst>
              <a:ext uri="{FF2B5EF4-FFF2-40B4-BE49-F238E27FC236}">
                <a16:creationId xmlns:a16="http://schemas.microsoft.com/office/drawing/2014/main" id="{63BE0493-9A4F-8B32-85F6-2279775AA030}"/>
              </a:ext>
            </a:extLst>
          </p:cNvPr>
          <p:cNvSpPr/>
          <p:nvPr/>
        </p:nvSpPr>
        <p:spPr>
          <a:xfrm>
            <a:off x="8663649" y="2390172"/>
            <a:ext cx="2662179" cy="752354"/>
          </a:xfrm>
          <a:custGeom>
            <a:avLst/>
            <a:gdLst>
              <a:gd name="connsiteX0" fmla="*/ 0 w 2662179"/>
              <a:gd name="connsiteY0" fmla="*/ 125395 h 752354"/>
              <a:gd name="connsiteX1" fmla="*/ 125395 w 2662179"/>
              <a:gd name="connsiteY1" fmla="*/ 0 h 752354"/>
              <a:gd name="connsiteX2" fmla="*/ 559445 w 2662179"/>
              <a:gd name="connsiteY2" fmla="*/ 0 h 752354"/>
              <a:gd name="connsiteX3" fmla="*/ 969381 w 2662179"/>
              <a:gd name="connsiteY3" fmla="*/ 0 h 752354"/>
              <a:gd name="connsiteX4" fmla="*/ 1403431 w 2662179"/>
              <a:gd name="connsiteY4" fmla="*/ 0 h 752354"/>
              <a:gd name="connsiteX5" fmla="*/ 1933937 w 2662179"/>
              <a:gd name="connsiteY5" fmla="*/ 0 h 752354"/>
              <a:gd name="connsiteX6" fmla="*/ 2536784 w 2662179"/>
              <a:gd name="connsiteY6" fmla="*/ 0 h 752354"/>
              <a:gd name="connsiteX7" fmla="*/ 2662179 w 2662179"/>
              <a:gd name="connsiteY7" fmla="*/ 125395 h 752354"/>
              <a:gd name="connsiteX8" fmla="*/ 2662179 w 2662179"/>
              <a:gd name="connsiteY8" fmla="*/ 626959 h 752354"/>
              <a:gd name="connsiteX9" fmla="*/ 2536784 w 2662179"/>
              <a:gd name="connsiteY9" fmla="*/ 752354 h 752354"/>
              <a:gd name="connsiteX10" fmla="*/ 2054506 w 2662179"/>
              <a:gd name="connsiteY10" fmla="*/ 752354 h 752354"/>
              <a:gd name="connsiteX11" fmla="*/ 1620456 w 2662179"/>
              <a:gd name="connsiteY11" fmla="*/ 752354 h 752354"/>
              <a:gd name="connsiteX12" fmla="*/ 1186406 w 2662179"/>
              <a:gd name="connsiteY12" fmla="*/ 752354 h 752354"/>
              <a:gd name="connsiteX13" fmla="*/ 680014 w 2662179"/>
              <a:gd name="connsiteY13" fmla="*/ 752354 h 752354"/>
              <a:gd name="connsiteX14" fmla="*/ 125395 w 2662179"/>
              <a:gd name="connsiteY14" fmla="*/ 752354 h 752354"/>
              <a:gd name="connsiteX15" fmla="*/ 0 w 2662179"/>
              <a:gd name="connsiteY15" fmla="*/ 626959 h 752354"/>
              <a:gd name="connsiteX16" fmla="*/ 0 w 2662179"/>
              <a:gd name="connsiteY16" fmla="*/ 125395 h 752354"/>
              <a:gd name="connsiteX0" fmla="*/ 125395 w 2662179"/>
              <a:gd name="connsiteY0" fmla="*/ 752354 h 752354"/>
              <a:gd name="connsiteX1" fmla="*/ 0 w 2662179"/>
              <a:gd name="connsiteY1" fmla="*/ 626959 h 752354"/>
              <a:gd name="connsiteX2" fmla="*/ 0 w 2662179"/>
              <a:gd name="connsiteY2" fmla="*/ 125395 h 752354"/>
              <a:gd name="connsiteX3" fmla="*/ 125395 w 2662179"/>
              <a:gd name="connsiteY3" fmla="*/ 0 h 752354"/>
              <a:gd name="connsiteX4" fmla="*/ 2536784 w 2662179"/>
              <a:gd name="connsiteY4" fmla="*/ 0 h 752354"/>
              <a:gd name="connsiteX5" fmla="*/ 2662179 w 2662179"/>
              <a:gd name="connsiteY5" fmla="*/ 125395 h 752354"/>
              <a:gd name="connsiteX6" fmla="*/ 2662179 w 2662179"/>
              <a:gd name="connsiteY6" fmla="*/ 626959 h 752354"/>
              <a:gd name="connsiteX7" fmla="*/ 2536784 w 2662179"/>
              <a:gd name="connsiteY7" fmla="*/ 752354 h 752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62179" h="752354" stroke="0" extrusionOk="0">
                <a:moveTo>
                  <a:pt x="0" y="125395"/>
                </a:moveTo>
                <a:cubicBezTo>
                  <a:pt x="-3620" y="50289"/>
                  <a:pt x="56957" y="3184"/>
                  <a:pt x="125395" y="0"/>
                </a:cubicBezTo>
                <a:cubicBezTo>
                  <a:pt x="306522" y="-9646"/>
                  <a:pt x="440712" y="51778"/>
                  <a:pt x="559445" y="0"/>
                </a:cubicBezTo>
                <a:cubicBezTo>
                  <a:pt x="678178" y="-51778"/>
                  <a:pt x="804474" y="32917"/>
                  <a:pt x="969381" y="0"/>
                </a:cubicBezTo>
                <a:cubicBezTo>
                  <a:pt x="1134288" y="-32917"/>
                  <a:pt x="1229905" y="9046"/>
                  <a:pt x="1403431" y="0"/>
                </a:cubicBezTo>
                <a:cubicBezTo>
                  <a:pt x="1576957" y="-9046"/>
                  <a:pt x="1759517" y="13310"/>
                  <a:pt x="1933937" y="0"/>
                </a:cubicBezTo>
                <a:cubicBezTo>
                  <a:pt x="2108357" y="-13310"/>
                  <a:pt x="2355426" y="33245"/>
                  <a:pt x="2536784" y="0"/>
                </a:cubicBezTo>
                <a:cubicBezTo>
                  <a:pt x="2620142" y="1795"/>
                  <a:pt x="2659657" y="68787"/>
                  <a:pt x="2662179" y="125395"/>
                </a:cubicBezTo>
                <a:cubicBezTo>
                  <a:pt x="2671316" y="361714"/>
                  <a:pt x="2618506" y="388637"/>
                  <a:pt x="2662179" y="626959"/>
                </a:cubicBezTo>
                <a:cubicBezTo>
                  <a:pt x="2677663" y="701315"/>
                  <a:pt x="2607874" y="734280"/>
                  <a:pt x="2536784" y="752354"/>
                </a:cubicBezTo>
                <a:cubicBezTo>
                  <a:pt x="2322942" y="777647"/>
                  <a:pt x="2154544" y="716229"/>
                  <a:pt x="2054506" y="752354"/>
                </a:cubicBezTo>
                <a:cubicBezTo>
                  <a:pt x="1954468" y="788479"/>
                  <a:pt x="1764548" y="712729"/>
                  <a:pt x="1620456" y="752354"/>
                </a:cubicBezTo>
                <a:cubicBezTo>
                  <a:pt x="1476364" y="791979"/>
                  <a:pt x="1298254" y="712997"/>
                  <a:pt x="1186406" y="752354"/>
                </a:cubicBezTo>
                <a:cubicBezTo>
                  <a:pt x="1074558" y="791711"/>
                  <a:pt x="908208" y="750450"/>
                  <a:pt x="680014" y="752354"/>
                </a:cubicBezTo>
                <a:cubicBezTo>
                  <a:pt x="451820" y="754258"/>
                  <a:pt x="349031" y="743940"/>
                  <a:pt x="125395" y="752354"/>
                </a:cubicBezTo>
                <a:cubicBezTo>
                  <a:pt x="57932" y="739020"/>
                  <a:pt x="-13372" y="688770"/>
                  <a:pt x="0" y="626959"/>
                </a:cubicBezTo>
                <a:cubicBezTo>
                  <a:pt x="-33009" y="484981"/>
                  <a:pt x="46493" y="340502"/>
                  <a:pt x="0" y="125395"/>
                </a:cubicBezTo>
                <a:close/>
              </a:path>
              <a:path w="2662179" h="752354" fill="none" extrusionOk="0">
                <a:moveTo>
                  <a:pt x="125395" y="752354"/>
                </a:moveTo>
                <a:cubicBezTo>
                  <a:pt x="44740" y="757425"/>
                  <a:pt x="4529" y="695273"/>
                  <a:pt x="0" y="626959"/>
                </a:cubicBezTo>
                <a:cubicBezTo>
                  <a:pt x="-10545" y="443408"/>
                  <a:pt x="53527" y="347493"/>
                  <a:pt x="0" y="125395"/>
                </a:cubicBezTo>
                <a:cubicBezTo>
                  <a:pt x="9651" y="42061"/>
                  <a:pt x="54452" y="7571"/>
                  <a:pt x="125395" y="0"/>
                </a:cubicBezTo>
                <a:moveTo>
                  <a:pt x="2536784" y="0"/>
                </a:moveTo>
                <a:cubicBezTo>
                  <a:pt x="2613971" y="-11436"/>
                  <a:pt x="2661756" y="52566"/>
                  <a:pt x="2662179" y="125395"/>
                </a:cubicBezTo>
                <a:cubicBezTo>
                  <a:pt x="2714282" y="297321"/>
                  <a:pt x="2641845" y="470384"/>
                  <a:pt x="2662179" y="626959"/>
                </a:cubicBezTo>
                <a:cubicBezTo>
                  <a:pt x="2643193" y="703330"/>
                  <a:pt x="2601944" y="754608"/>
                  <a:pt x="2536784" y="752354"/>
                </a:cubicBezTo>
              </a:path>
              <a:path w="2662179" h="752354" fill="none" stroke="0" extrusionOk="0">
                <a:moveTo>
                  <a:pt x="125395" y="752354"/>
                </a:moveTo>
                <a:cubicBezTo>
                  <a:pt x="60130" y="750585"/>
                  <a:pt x="233" y="700280"/>
                  <a:pt x="0" y="626959"/>
                </a:cubicBezTo>
                <a:cubicBezTo>
                  <a:pt x="-42663" y="506828"/>
                  <a:pt x="5253" y="278541"/>
                  <a:pt x="0" y="125395"/>
                </a:cubicBezTo>
                <a:cubicBezTo>
                  <a:pt x="-3666" y="62235"/>
                  <a:pt x="67626" y="-3587"/>
                  <a:pt x="125395" y="0"/>
                </a:cubicBezTo>
                <a:moveTo>
                  <a:pt x="2536784" y="0"/>
                </a:moveTo>
                <a:cubicBezTo>
                  <a:pt x="2592037" y="13690"/>
                  <a:pt x="2653245" y="49884"/>
                  <a:pt x="2662179" y="125395"/>
                </a:cubicBezTo>
                <a:cubicBezTo>
                  <a:pt x="2718547" y="344179"/>
                  <a:pt x="2633789" y="497136"/>
                  <a:pt x="2662179" y="626959"/>
                </a:cubicBezTo>
                <a:cubicBezTo>
                  <a:pt x="2669837" y="683285"/>
                  <a:pt x="2589869" y="755770"/>
                  <a:pt x="2536784" y="752354"/>
                </a:cubicBezTo>
              </a:path>
            </a:pathLst>
          </a:custGeom>
          <a:ln w="28575">
            <a:solidFill>
              <a:schemeClr val="accent4">
                <a:lumMod val="60000"/>
                <a:lumOff val="40000"/>
              </a:schemeClr>
            </a:solidFill>
            <a:extLst>
              <a:ext uri="{C807C97D-BFC1-408E-A445-0C87EB9F89A2}">
                <ask:lineSketchStyleProps xmlns:ask="http://schemas.microsoft.com/office/drawing/2018/sketchyshapes" sd="2642355624">
                  <a:prstGeom prst="bracketPai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409224"/>
            <a:ext cx="6118027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Why These Tools?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309" y="2555200"/>
            <a:ext cx="6556891" cy="86653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74884" y="363831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00"/>
              </a:lnSpc>
            </a:pPr>
            <a:r>
              <a:rPr lang="en-US" sz="2200" b="1">
                <a:solidFill>
                  <a:srgbClr val="FFE5E5"/>
                </a:solidFill>
                <a:ea typeface="+mn-lt"/>
                <a:cs typeface="+mn-lt"/>
              </a:rPr>
              <a:t>Cost </a:t>
            </a:r>
            <a:r>
              <a:rPr lang="en-US" sz="2200" b="1">
                <a:solidFill>
                  <a:srgbClr val="FFE5E5"/>
                </a:solidFill>
                <a:latin typeface="Calibri"/>
                <a:ea typeface="+mn-lt"/>
                <a:cs typeface="+mn-lt"/>
              </a:rPr>
              <a:t>Efficiency</a:t>
            </a:r>
            <a:endParaRPr lang="en-US" b="1">
              <a:latin typeface="Calibri"/>
              <a:ea typeface="Calibri"/>
              <a:cs typeface="Calibri"/>
            </a:endParaRPr>
          </a:p>
        </p:txBody>
      </p:sp>
      <p:sp>
        <p:nvSpPr>
          <p:cNvPr id="5" name="Text 2"/>
          <p:cNvSpPr/>
          <p:nvPr/>
        </p:nvSpPr>
        <p:spPr>
          <a:xfrm>
            <a:off x="974884" y="4124444"/>
            <a:ext cx="524909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00"/>
              </a:lnSpc>
            </a:pPr>
            <a:r>
              <a:rPr lang="en-US" sz="1700">
                <a:solidFill>
                  <a:srgbClr val="FFE5E5"/>
                </a:solidFill>
                <a:ea typeface="+mn-lt"/>
                <a:cs typeface="+mn-lt"/>
              </a:rPr>
              <a:t>Used </a:t>
            </a:r>
            <a:r>
              <a:rPr lang="en-US" sz="1700" b="1">
                <a:solidFill>
                  <a:srgbClr val="FFE5E5"/>
                </a:solidFill>
                <a:ea typeface="+mn-lt"/>
                <a:cs typeface="+mn-lt"/>
              </a:rPr>
              <a:t>free and open-source</a:t>
            </a:r>
            <a:r>
              <a:rPr lang="en-US" sz="1700">
                <a:solidFill>
                  <a:srgbClr val="FFE5E5"/>
                </a:solidFill>
                <a:ea typeface="+mn-lt"/>
                <a:cs typeface="+mn-lt"/>
              </a:rPr>
              <a:t> technologies to stay within budget</a:t>
            </a:r>
            <a:endParaRPr lang="en-US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2555200"/>
            <a:ext cx="6556891" cy="866537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531775" y="363831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00"/>
              </a:lnSpc>
            </a:pPr>
            <a:r>
              <a:rPr lang="en-US" sz="2200" b="1">
                <a:solidFill>
                  <a:srgbClr val="FFE5E5"/>
                </a:solidFill>
                <a:ea typeface="+mn-lt"/>
                <a:cs typeface="+mn-lt"/>
              </a:rPr>
              <a:t>Ease of Use &amp; Integration</a:t>
            </a:r>
            <a:endParaRPr lang="en-US" b="1">
              <a:ea typeface="Calibri"/>
              <a:cs typeface="Calibri"/>
            </a:endParaRPr>
          </a:p>
        </p:txBody>
      </p:sp>
      <p:sp>
        <p:nvSpPr>
          <p:cNvPr id="8" name="Text 4"/>
          <p:cNvSpPr/>
          <p:nvPr/>
        </p:nvSpPr>
        <p:spPr>
          <a:xfrm>
            <a:off x="7531775" y="4124444"/>
            <a:ext cx="612374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00"/>
              </a:lnSpc>
            </a:pPr>
            <a:r>
              <a:rPr lang="en-US" sz="1700">
                <a:solidFill>
                  <a:srgbClr val="FFE5E5"/>
                </a:solidFill>
                <a:ea typeface="+mn-lt"/>
                <a:cs typeface="+mn-lt"/>
              </a:rPr>
              <a:t>Chosen platforms like </a:t>
            </a:r>
            <a:r>
              <a:rPr lang="en-US" sz="1700" b="1">
                <a:solidFill>
                  <a:srgbClr val="FFE5E5"/>
                </a:solidFill>
                <a:ea typeface="+mn-lt"/>
                <a:cs typeface="+mn-lt"/>
              </a:rPr>
              <a:t>Railway</a:t>
            </a:r>
            <a:r>
              <a:rPr lang="en-US" sz="1700">
                <a:solidFill>
                  <a:srgbClr val="FFE5E5"/>
                </a:solidFill>
                <a:ea typeface="+mn-lt"/>
                <a:cs typeface="+mn-lt"/>
              </a:rPr>
              <a:t> and </a:t>
            </a:r>
            <a:r>
              <a:rPr lang="en-US" sz="1700" b="1">
                <a:solidFill>
                  <a:srgbClr val="FFE5E5"/>
                </a:solidFill>
                <a:ea typeface="+mn-lt"/>
                <a:cs typeface="+mn-lt"/>
              </a:rPr>
              <a:t>Netlify</a:t>
            </a:r>
            <a:r>
              <a:rPr lang="en-US" sz="1700">
                <a:solidFill>
                  <a:srgbClr val="FFE5E5"/>
                </a:solidFill>
                <a:ea typeface="+mn-lt"/>
                <a:cs typeface="+mn-lt"/>
              </a:rPr>
              <a:t> for their simple deployment process</a:t>
            </a:r>
            <a:endParaRPr lang="en-US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8309" y="4687729"/>
            <a:ext cx="6556891" cy="86653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4884" y="577084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00"/>
              </a:lnSpc>
            </a:pPr>
            <a:r>
              <a:rPr lang="en-US" sz="2200" b="1">
                <a:solidFill>
                  <a:srgbClr val="FFE5E5"/>
                </a:solidFill>
                <a:ea typeface="+mn-lt"/>
                <a:cs typeface="+mn-lt"/>
              </a:rPr>
              <a:t>Development Speed</a:t>
            </a:r>
            <a:endParaRPr lang="en-US" b="1">
              <a:ea typeface="Calibri"/>
              <a:cs typeface="Calibri"/>
            </a:endParaRPr>
          </a:p>
        </p:txBody>
      </p:sp>
      <p:sp>
        <p:nvSpPr>
          <p:cNvPr id="11" name="Text 6"/>
          <p:cNvSpPr/>
          <p:nvPr/>
        </p:nvSpPr>
        <p:spPr>
          <a:xfrm>
            <a:off x="974884" y="6256973"/>
            <a:ext cx="612374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00"/>
              </a:lnSpc>
            </a:pPr>
            <a:r>
              <a:rPr lang="en-US" sz="1700">
                <a:solidFill>
                  <a:srgbClr val="FFE5E5"/>
                </a:solidFill>
                <a:latin typeface="DM Sans"/>
                <a:ea typeface="+mn-lt"/>
                <a:cs typeface="+mn-lt"/>
              </a:rPr>
              <a:t>Optimized for speed and seamless user experience</a:t>
            </a:r>
            <a:endParaRPr lang="en-US" sz="1700">
              <a:latin typeface="DM Sans"/>
              <a:ea typeface="Calibri"/>
              <a:cs typeface="Calibri"/>
            </a:endParaRPr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5200" y="4687729"/>
            <a:ext cx="6556891" cy="866537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531775" y="577084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Team Expertise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7531775" y="6256973"/>
            <a:ext cx="612374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Aligned with our skills and realistic development timeline</a:t>
            </a:r>
            <a:endParaRPr lang="en-US" sz="17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BD51460-28C8-1257-536F-9CF38C56BB22}"/>
              </a:ext>
            </a:extLst>
          </p:cNvPr>
          <p:cNvSpPr/>
          <p:nvPr/>
        </p:nvSpPr>
        <p:spPr>
          <a:xfrm>
            <a:off x="12547076" y="7550870"/>
            <a:ext cx="1989056" cy="58446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743313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Our Impact</a:t>
            </a:r>
            <a:endParaRPr lang="en-US" sz="4450" dirty="0"/>
          </a:p>
        </p:txBody>
      </p:sp>
      <p:sp>
        <p:nvSpPr>
          <p:cNvPr id="4" name="Text 2"/>
          <p:cNvSpPr/>
          <p:nvPr/>
        </p:nvSpPr>
        <p:spPr>
          <a:xfrm>
            <a:off x="838795" y="3341374"/>
            <a:ext cx="291429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Faster Discovery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58309" y="3827506"/>
            <a:ext cx="3075384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Students find housing three times faster than traditional methods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4111109" y="3341374"/>
            <a:ext cx="3061930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Better Occupancy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4104442" y="3827506"/>
            <a:ext cx="3075384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Property owners see improved occupancy rates with verified tenants</a:t>
            </a:r>
            <a:endParaRPr lang="en-US" sz="1700" dirty="0"/>
          </a:p>
        </p:txBody>
      </p:sp>
      <p:sp>
        <p:nvSpPr>
          <p:cNvPr id="10" name="Text 8"/>
          <p:cNvSpPr/>
          <p:nvPr/>
        </p:nvSpPr>
        <p:spPr>
          <a:xfrm>
            <a:off x="7562850" y="334137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Cost Savings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450574" y="3827506"/>
            <a:ext cx="3075384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Average monthly savings for students through competitive listings</a:t>
            </a:r>
            <a:endParaRPr lang="en-US" sz="1700" dirty="0"/>
          </a:p>
        </p:txBody>
      </p:sp>
      <p:sp>
        <p:nvSpPr>
          <p:cNvPr id="13" name="Text 11"/>
          <p:cNvSpPr/>
          <p:nvPr/>
        </p:nvSpPr>
        <p:spPr>
          <a:xfrm>
            <a:off x="10908983" y="334137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Verified Safety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796707" y="3827506"/>
            <a:ext cx="307538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All users and listings verified for a safer housing experience</a:t>
            </a:r>
            <a:endParaRPr lang="en-US" sz="1700" dirty="0"/>
          </a:p>
        </p:txBody>
      </p:sp>
      <p:sp>
        <p:nvSpPr>
          <p:cNvPr id="15" name="Shape 13"/>
          <p:cNvSpPr/>
          <p:nvPr/>
        </p:nvSpPr>
        <p:spPr>
          <a:xfrm>
            <a:off x="758309" y="5219577"/>
            <a:ext cx="13113782" cy="34647"/>
          </a:xfrm>
          <a:prstGeom prst="rect">
            <a:avLst/>
          </a:prstGeom>
          <a:solidFill>
            <a:srgbClr val="FFE5E5">
              <a:alpha val="50000"/>
            </a:srgbClr>
          </a:solidFill>
          <a:ln/>
        </p:spPr>
        <p:txBody>
          <a:bodyPr/>
          <a:lstStyle/>
          <a:p>
            <a:endParaRPr lang="ar-SA"/>
          </a:p>
        </p:txBody>
      </p:sp>
      <p:sp>
        <p:nvSpPr>
          <p:cNvPr id="16" name="Text 14"/>
          <p:cNvSpPr/>
          <p:nvPr/>
        </p:nvSpPr>
        <p:spPr>
          <a:xfrm>
            <a:off x="758309" y="6139577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b="1" i="1" dirty="0">
                <a:solidFill>
                  <a:srgbClr val="FFC00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Join us in transforming student housing</a:t>
            </a:r>
            <a:r>
              <a:rPr lang="en-US" i="1" dirty="0">
                <a:solidFill>
                  <a:srgbClr val="FFC00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— creating safer, simpler, and more affordable living solutions for the next generation.</a:t>
            </a:r>
            <a:endParaRPr lang="en-US" i="1" dirty="0">
              <a:solidFill>
                <a:srgbClr val="FFC000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CADECCD-C612-A785-6B02-A5D088C5A90E}"/>
              </a:ext>
            </a:extLst>
          </p:cNvPr>
          <p:cNvSpPr/>
          <p:nvPr/>
        </p:nvSpPr>
        <p:spPr>
          <a:xfrm>
            <a:off x="12547076" y="7550870"/>
            <a:ext cx="1989056" cy="58446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97A5C8-2509-E91B-94B4-74B8FEDBBA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619805D8-2335-57FF-8B2D-1B68503382E1}"/>
              </a:ext>
            </a:extLst>
          </p:cNvPr>
          <p:cNvSpPr/>
          <p:nvPr/>
        </p:nvSpPr>
        <p:spPr>
          <a:xfrm>
            <a:off x="305823" y="393069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Our Group</a:t>
            </a:r>
            <a:endParaRPr lang="en-US" sz="445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9FB7ABD-FF64-B8E6-6BE2-0D537AC18EE8}"/>
              </a:ext>
            </a:extLst>
          </p:cNvPr>
          <p:cNvSpPr/>
          <p:nvPr/>
        </p:nvSpPr>
        <p:spPr>
          <a:xfrm>
            <a:off x="12547076" y="7550870"/>
            <a:ext cx="1989056" cy="58446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21" name="Shape 3">
            <a:extLst>
              <a:ext uri="{FF2B5EF4-FFF2-40B4-BE49-F238E27FC236}">
                <a16:creationId xmlns:a16="http://schemas.microsoft.com/office/drawing/2014/main" id="{6B5F1C7B-1263-DB76-87B7-AEF701CE1336}"/>
              </a:ext>
            </a:extLst>
          </p:cNvPr>
          <p:cNvSpPr/>
          <p:nvPr/>
        </p:nvSpPr>
        <p:spPr>
          <a:xfrm>
            <a:off x="693240" y="1879402"/>
            <a:ext cx="649962" cy="649962"/>
          </a:xfrm>
          <a:prstGeom prst="roundRect">
            <a:avLst>
              <a:gd name="adj" fmla="val 140685"/>
            </a:avLst>
          </a:prstGeom>
          <a:solidFill>
            <a:srgbClr val="C91313"/>
          </a:solidFill>
          <a:ln/>
        </p:spPr>
        <p:txBody>
          <a:bodyPr/>
          <a:lstStyle/>
          <a:p>
            <a:endParaRPr lang="ar-SA"/>
          </a:p>
        </p:txBody>
      </p:sp>
      <p:sp>
        <p:nvSpPr>
          <p:cNvPr id="22" name="Text 4">
            <a:extLst>
              <a:ext uri="{FF2B5EF4-FFF2-40B4-BE49-F238E27FC236}">
                <a16:creationId xmlns:a16="http://schemas.microsoft.com/office/drawing/2014/main" id="{531C63F0-B300-2647-9D57-B1CABFBE343E}"/>
              </a:ext>
            </a:extLst>
          </p:cNvPr>
          <p:cNvSpPr/>
          <p:nvPr/>
        </p:nvSpPr>
        <p:spPr>
          <a:xfrm>
            <a:off x="925972" y="1993047"/>
            <a:ext cx="259913" cy="324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0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4B249ED-D26D-6420-7F4D-961D8435B72D}"/>
              </a:ext>
            </a:extLst>
          </p:cNvPr>
          <p:cNvSpPr txBox="1"/>
          <p:nvPr/>
        </p:nvSpPr>
        <p:spPr>
          <a:xfrm>
            <a:off x="1432874" y="1970842"/>
            <a:ext cx="7550870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rgbClr val="FFE5E5"/>
                </a:solidFill>
                <a:latin typeface="DM Sans" pitchFamily="34" charset="0"/>
              </a:rPr>
              <a:t>Abdulrahman</a:t>
            </a:r>
            <a:r>
              <a:rPr lang="en-US" sz="2000" dirty="0"/>
              <a:t> </a:t>
            </a:r>
            <a:r>
              <a:rPr lang="en-US" dirty="0">
                <a:solidFill>
                  <a:srgbClr val="FFE5E5"/>
                </a:solidFill>
                <a:latin typeface="DM Sans" pitchFamily="34" charset="0"/>
              </a:rPr>
              <a:t>Al-Fawzan - Project Manager, Backend Developer</a:t>
            </a:r>
            <a:endParaRPr lang="ar-SA" dirty="0">
              <a:solidFill>
                <a:srgbClr val="FFE5E5"/>
              </a:solidFill>
              <a:latin typeface="DM Sans" pitchFamily="34" charset="0"/>
            </a:endParaRPr>
          </a:p>
        </p:txBody>
      </p:sp>
      <p:sp>
        <p:nvSpPr>
          <p:cNvPr id="25" name="Shape 2">
            <a:extLst>
              <a:ext uri="{FF2B5EF4-FFF2-40B4-BE49-F238E27FC236}">
                <a16:creationId xmlns:a16="http://schemas.microsoft.com/office/drawing/2014/main" id="{6D7A9CEC-D50D-3851-0E23-06CF6D095A78}"/>
              </a:ext>
            </a:extLst>
          </p:cNvPr>
          <p:cNvSpPr/>
          <p:nvPr/>
        </p:nvSpPr>
        <p:spPr>
          <a:xfrm>
            <a:off x="1418617" y="2370952"/>
            <a:ext cx="6744995" cy="66470"/>
          </a:xfrm>
          <a:prstGeom prst="roundRect">
            <a:avLst>
              <a:gd name="adj" fmla="val 74638"/>
            </a:avLst>
          </a:prstGeom>
          <a:solidFill>
            <a:srgbClr val="C91313"/>
          </a:solidFill>
          <a:ln/>
        </p:spPr>
        <p:txBody>
          <a:bodyPr/>
          <a:lstStyle/>
          <a:p>
            <a:endParaRPr lang="ar-SA"/>
          </a:p>
        </p:txBody>
      </p:sp>
      <p:sp>
        <p:nvSpPr>
          <p:cNvPr id="29" name="Shape 3">
            <a:extLst>
              <a:ext uri="{FF2B5EF4-FFF2-40B4-BE49-F238E27FC236}">
                <a16:creationId xmlns:a16="http://schemas.microsoft.com/office/drawing/2014/main" id="{9BA46E4B-0A4A-14E2-6856-147DF2D2AE04}"/>
              </a:ext>
            </a:extLst>
          </p:cNvPr>
          <p:cNvSpPr/>
          <p:nvPr/>
        </p:nvSpPr>
        <p:spPr>
          <a:xfrm>
            <a:off x="4256572" y="2987555"/>
            <a:ext cx="649962" cy="649962"/>
          </a:xfrm>
          <a:prstGeom prst="roundRect">
            <a:avLst>
              <a:gd name="adj" fmla="val 140685"/>
            </a:avLst>
          </a:prstGeom>
          <a:solidFill>
            <a:srgbClr val="C91313"/>
          </a:solidFill>
          <a:ln/>
        </p:spPr>
        <p:txBody>
          <a:bodyPr/>
          <a:lstStyle/>
          <a:p>
            <a:endParaRPr lang="ar-SA"/>
          </a:p>
        </p:txBody>
      </p:sp>
      <p:sp>
        <p:nvSpPr>
          <p:cNvPr id="30" name="Text 4">
            <a:extLst>
              <a:ext uri="{FF2B5EF4-FFF2-40B4-BE49-F238E27FC236}">
                <a16:creationId xmlns:a16="http://schemas.microsoft.com/office/drawing/2014/main" id="{AC7151ED-AE80-5B5B-205A-5C7CE4D8470D}"/>
              </a:ext>
            </a:extLst>
          </p:cNvPr>
          <p:cNvSpPr/>
          <p:nvPr/>
        </p:nvSpPr>
        <p:spPr>
          <a:xfrm>
            <a:off x="4470450" y="3101200"/>
            <a:ext cx="259913" cy="324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0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E7D6A39-2B3A-C376-A789-2A4807067A23}"/>
              </a:ext>
            </a:extLst>
          </p:cNvPr>
          <p:cNvSpPr txBox="1"/>
          <p:nvPr/>
        </p:nvSpPr>
        <p:spPr>
          <a:xfrm>
            <a:off x="4996206" y="3127870"/>
            <a:ext cx="755087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rgbClr val="FFE5E5"/>
                </a:solidFill>
                <a:latin typeface="DM Sans" pitchFamily="34" charset="0"/>
              </a:rPr>
              <a:t>Mohammad Al-Omar - Backend Developer, QA Support</a:t>
            </a:r>
            <a:endParaRPr lang="ar-SA" dirty="0">
              <a:solidFill>
                <a:srgbClr val="FFE5E5"/>
              </a:solidFill>
              <a:latin typeface="DM Sans" pitchFamily="34" charset="0"/>
            </a:endParaRPr>
          </a:p>
        </p:txBody>
      </p:sp>
      <p:sp>
        <p:nvSpPr>
          <p:cNvPr id="32" name="Shape 2">
            <a:extLst>
              <a:ext uri="{FF2B5EF4-FFF2-40B4-BE49-F238E27FC236}">
                <a16:creationId xmlns:a16="http://schemas.microsoft.com/office/drawing/2014/main" id="{38C51D42-8C59-7639-DF53-7DCF7B16E64D}"/>
              </a:ext>
            </a:extLst>
          </p:cNvPr>
          <p:cNvSpPr/>
          <p:nvPr/>
        </p:nvSpPr>
        <p:spPr>
          <a:xfrm>
            <a:off x="4981949" y="3479105"/>
            <a:ext cx="6056839" cy="90552"/>
          </a:xfrm>
          <a:prstGeom prst="roundRect">
            <a:avLst>
              <a:gd name="adj" fmla="val 74638"/>
            </a:avLst>
          </a:prstGeom>
          <a:solidFill>
            <a:srgbClr val="C91313"/>
          </a:solidFill>
          <a:ln/>
        </p:spPr>
        <p:txBody>
          <a:bodyPr/>
          <a:lstStyle/>
          <a:p>
            <a:endParaRPr lang="ar-SA"/>
          </a:p>
        </p:txBody>
      </p:sp>
      <p:sp>
        <p:nvSpPr>
          <p:cNvPr id="33" name="Shape 3">
            <a:extLst>
              <a:ext uri="{FF2B5EF4-FFF2-40B4-BE49-F238E27FC236}">
                <a16:creationId xmlns:a16="http://schemas.microsoft.com/office/drawing/2014/main" id="{9DC5315B-57DC-1DEC-87F6-3A0457414DED}"/>
              </a:ext>
            </a:extLst>
          </p:cNvPr>
          <p:cNvSpPr/>
          <p:nvPr/>
        </p:nvSpPr>
        <p:spPr>
          <a:xfrm>
            <a:off x="634787" y="3853491"/>
            <a:ext cx="649962" cy="649962"/>
          </a:xfrm>
          <a:prstGeom prst="roundRect">
            <a:avLst>
              <a:gd name="adj" fmla="val 140685"/>
            </a:avLst>
          </a:prstGeom>
          <a:solidFill>
            <a:srgbClr val="C91313"/>
          </a:solidFill>
          <a:ln/>
        </p:spPr>
        <p:txBody>
          <a:bodyPr/>
          <a:lstStyle/>
          <a:p>
            <a:endParaRPr lang="ar-SA"/>
          </a:p>
        </p:txBody>
      </p:sp>
      <p:sp>
        <p:nvSpPr>
          <p:cNvPr id="34" name="Text 4">
            <a:extLst>
              <a:ext uri="{FF2B5EF4-FFF2-40B4-BE49-F238E27FC236}">
                <a16:creationId xmlns:a16="http://schemas.microsoft.com/office/drawing/2014/main" id="{1D6FADA4-F613-DDEB-76ED-5B5BA2E3009A}"/>
              </a:ext>
            </a:extLst>
          </p:cNvPr>
          <p:cNvSpPr/>
          <p:nvPr/>
        </p:nvSpPr>
        <p:spPr>
          <a:xfrm>
            <a:off x="829811" y="3957709"/>
            <a:ext cx="259913" cy="324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Dela Gothic One" pitchFamily="34" charset="0"/>
                <a:ea typeface="Dela Gothic One" pitchFamily="34" charset="-122"/>
              </a:rPr>
              <a:t>3</a:t>
            </a:r>
            <a:endParaRPr lang="en-US" sz="20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8914E29-7CBA-76F8-FC6D-9D5E1EFDEA5F}"/>
              </a:ext>
            </a:extLst>
          </p:cNvPr>
          <p:cNvSpPr txBox="1"/>
          <p:nvPr/>
        </p:nvSpPr>
        <p:spPr>
          <a:xfrm>
            <a:off x="1374421" y="4022319"/>
            <a:ext cx="755087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rgbClr val="FFE5E5"/>
                </a:solidFill>
                <a:latin typeface="DM Sans" pitchFamily="34" charset="0"/>
              </a:rPr>
              <a:t>Meshari Al-Abdullah - UI/UX Lead, Frontend Developer</a:t>
            </a:r>
            <a:endParaRPr lang="ar-SA" dirty="0">
              <a:solidFill>
                <a:srgbClr val="FFE5E5"/>
              </a:solidFill>
              <a:latin typeface="DM Sans" pitchFamily="34" charset="0"/>
            </a:endParaRPr>
          </a:p>
        </p:txBody>
      </p:sp>
      <p:sp>
        <p:nvSpPr>
          <p:cNvPr id="36" name="Shape 2">
            <a:extLst>
              <a:ext uri="{FF2B5EF4-FFF2-40B4-BE49-F238E27FC236}">
                <a16:creationId xmlns:a16="http://schemas.microsoft.com/office/drawing/2014/main" id="{CF25FF7A-190B-B3CC-6F2D-8EBD7893C7E7}"/>
              </a:ext>
            </a:extLst>
          </p:cNvPr>
          <p:cNvSpPr/>
          <p:nvPr/>
        </p:nvSpPr>
        <p:spPr>
          <a:xfrm>
            <a:off x="1360165" y="4345041"/>
            <a:ext cx="5955036" cy="77388"/>
          </a:xfrm>
          <a:prstGeom prst="roundRect">
            <a:avLst>
              <a:gd name="adj" fmla="val 74638"/>
            </a:avLst>
          </a:prstGeom>
          <a:solidFill>
            <a:srgbClr val="C91313"/>
          </a:solidFill>
          <a:ln/>
        </p:spPr>
        <p:txBody>
          <a:bodyPr/>
          <a:lstStyle/>
          <a:p>
            <a:endParaRPr lang="ar-SA"/>
          </a:p>
        </p:txBody>
      </p:sp>
      <p:sp>
        <p:nvSpPr>
          <p:cNvPr id="37" name="Shape 3">
            <a:extLst>
              <a:ext uri="{FF2B5EF4-FFF2-40B4-BE49-F238E27FC236}">
                <a16:creationId xmlns:a16="http://schemas.microsoft.com/office/drawing/2014/main" id="{34FA11F7-DB02-AA6A-ACC6-71829D20AAD2}"/>
              </a:ext>
            </a:extLst>
          </p:cNvPr>
          <p:cNvSpPr/>
          <p:nvPr/>
        </p:nvSpPr>
        <p:spPr>
          <a:xfrm>
            <a:off x="4256572" y="4899173"/>
            <a:ext cx="649962" cy="649962"/>
          </a:xfrm>
          <a:prstGeom prst="roundRect">
            <a:avLst>
              <a:gd name="adj" fmla="val 140685"/>
            </a:avLst>
          </a:prstGeom>
          <a:solidFill>
            <a:srgbClr val="C91313"/>
          </a:solidFill>
          <a:ln/>
        </p:spPr>
        <p:txBody>
          <a:bodyPr/>
          <a:lstStyle/>
          <a:p>
            <a:endParaRPr lang="ar-SA"/>
          </a:p>
        </p:txBody>
      </p:sp>
      <p:sp>
        <p:nvSpPr>
          <p:cNvPr id="38" name="Text 4">
            <a:extLst>
              <a:ext uri="{FF2B5EF4-FFF2-40B4-BE49-F238E27FC236}">
                <a16:creationId xmlns:a16="http://schemas.microsoft.com/office/drawing/2014/main" id="{B9595C42-2EC3-02DC-C708-19B49382E14C}"/>
              </a:ext>
            </a:extLst>
          </p:cNvPr>
          <p:cNvSpPr/>
          <p:nvPr/>
        </p:nvSpPr>
        <p:spPr>
          <a:xfrm>
            <a:off x="4451596" y="5003391"/>
            <a:ext cx="259913" cy="324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4</a:t>
            </a:r>
            <a:endParaRPr lang="en-US" sz="2000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B0CC353-C2C5-A7C1-1C26-DECE4F1A576E}"/>
              </a:ext>
            </a:extLst>
          </p:cNvPr>
          <p:cNvSpPr txBox="1"/>
          <p:nvPr/>
        </p:nvSpPr>
        <p:spPr>
          <a:xfrm>
            <a:off x="4996206" y="4990613"/>
            <a:ext cx="755087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rgbClr val="FFE5E5"/>
                </a:solidFill>
                <a:latin typeface="DM Sans" pitchFamily="34" charset="0"/>
              </a:rPr>
              <a:t>Abdulelah Al-Shehri - Frontend Developer</a:t>
            </a:r>
            <a:endParaRPr lang="ar-SA" dirty="0">
              <a:solidFill>
                <a:srgbClr val="FFE5E5"/>
              </a:solidFill>
              <a:latin typeface="DM Sans" pitchFamily="34" charset="0"/>
            </a:endParaRPr>
          </a:p>
        </p:txBody>
      </p:sp>
      <p:sp>
        <p:nvSpPr>
          <p:cNvPr id="40" name="Shape 2">
            <a:extLst>
              <a:ext uri="{FF2B5EF4-FFF2-40B4-BE49-F238E27FC236}">
                <a16:creationId xmlns:a16="http://schemas.microsoft.com/office/drawing/2014/main" id="{1707A855-DA8A-A5EE-67FD-4E8E86256773}"/>
              </a:ext>
            </a:extLst>
          </p:cNvPr>
          <p:cNvSpPr/>
          <p:nvPr/>
        </p:nvSpPr>
        <p:spPr>
          <a:xfrm>
            <a:off x="4981950" y="5390723"/>
            <a:ext cx="4642818" cy="77388"/>
          </a:xfrm>
          <a:prstGeom prst="roundRect">
            <a:avLst>
              <a:gd name="adj" fmla="val 74638"/>
            </a:avLst>
          </a:prstGeom>
          <a:solidFill>
            <a:srgbClr val="C91313"/>
          </a:solidFill>
          <a:ln/>
        </p:spPr>
        <p:txBody>
          <a:bodyPr/>
          <a:lstStyle/>
          <a:p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15745396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726531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Why We Started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872508"/>
            <a:ext cx="131137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C00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Every year, thousands of students face the overwhelming challenge of relocating for university. Finding safe, affordable housing in an unfamiliar city can be stressful, time-consuming, and risky</a:t>
            </a: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.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758309" y="4809649"/>
            <a:ext cx="131137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0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Darek was created to transform this experience — making the process easier, faster, and more trustworthy for students starting their academic journey.</a:t>
            </a:r>
            <a:endParaRPr lang="en-US" sz="20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72906B7-7391-6E93-5B4E-7ABA33746250}"/>
              </a:ext>
            </a:extLst>
          </p:cNvPr>
          <p:cNvSpPr/>
          <p:nvPr/>
        </p:nvSpPr>
        <p:spPr>
          <a:xfrm>
            <a:off x="12547076" y="7550870"/>
            <a:ext cx="1989056" cy="58446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BACDF76-5788-C441-5FE8-889B79E80876}"/>
              </a:ext>
            </a:extLst>
          </p:cNvPr>
          <p:cNvCxnSpPr>
            <a:cxnSpLocks/>
          </p:cNvCxnSpPr>
          <p:nvPr/>
        </p:nvCxnSpPr>
        <p:spPr>
          <a:xfrm>
            <a:off x="758309" y="3512916"/>
            <a:ext cx="5382061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825943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The Need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58309" y="2971919"/>
            <a:ext cx="4226838" cy="2494478"/>
          </a:xfrm>
          <a:prstGeom prst="roundRect">
            <a:avLst>
              <a:gd name="adj" fmla="val 3648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ar-SA"/>
          </a:p>
        </p:txBody>
      </p:sp>
      <p:sp>
        <p:nvSpPr>
          <p:cNvPr id="4" name="Shape 2"/>
          <p:cNvSpPr/>
          <p:nvPr/>
        </p:nvSpPr>
        <p:spPr>
          <a:xfrm>
            <a:off x="982504" y="3196114"/>
            <a:ext cx="649962" cy="649962"/>
          </a:xfrm>
          <a:prstGeom prst="roundRect">
            <a:avLst>
              <a:gd name="adj" fmla="val 14067108"/>
            </a:avLst>
          </a:prstGeom>
          <a:solidFill>
            <a:srgbClr val="C91313"/>
          </a:solidFill>
          <a:ln/>
        </p:spPr>
        <p:txBody>
          <a:bodyPr/>
          <a:lstStyle/>
          <a:p>
            <a:endParaRPr lang="ar-SA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61217" y="3374827"/>
            <a:ext cx="292418" cy="29241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982504" y="4062651"/>
            <a:ext cx="3373160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Students Searching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982504" y="4548783"/>
            <a:ext cx="3778448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Struggling to find verified, affordable housing near campus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5201722" y="2971919"/>
            <a:ext cx="4226838" cy="2494478"/>
          </a:xfrm>
          <a:prstGeom prst="roundRect">
            <a:avLst>
              <a:gd name="adj" fmla="val 3648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ar-SA"/>
          </a:p>
        </p:txBody>
      </p:sp>
      <p:sp>
        <p:nvSpPr>
          <p:cNvPr id="9" name="Shape 6"/>
          <p:cNvSpPr/>
          <p:nvPr/>
        </p:nvSpPr>
        <p:spPr>
          <a:xfrm>
            <a:off x="5425916" y="3196114"/>
            <a:ext cx="649962" cy="649962"/>
          </a:xfrm>
          <a:prstGeom prst="roundRect">
            <a:avLst>
              <a:gd name="adj" fmla="val 14067108"/>
            </a:avLst>
          </a:prstGeom>
          <a:solidFill>
            <a:srgbClr val="C91313"/>
          </a:solidFill>
          <a:ln/>
        </p:spPr>
        <p:txBody>
          <a:bodyPr/>
          <a:lstStyle/>
          <a:p>
            <a:endParaRPr lang="ar-SA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604629" y="3374827"/>
            <a:ext cx="292418" cy="292418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425916" y="406265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Market Gap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5425916" y="4548783"/>
            <a:ext cx="3778448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No trusted platform connecting students with property owners</a:t>
            </a:r>
            <a:endParaRPr lang="en-US" sz="1700" dirty="0"/>
          </a:p>
        </p:txBody>
      </p:sp>
      <p:sp>
        <p:nvSpPr>
          <p:cNvPr id="13" name="Shape 9"/>
          <p:cNvSpPr/>
          <p:nvPr/>
        </p:nvSpPr>
        <p:spPr>
          <a:xfrm>
            <a:off x="9645134" y="2971919"/>
            <a:ext cx="4226957" cy="2494478"/>
          </a:xfrm>
          <a:prstGeom prst="roundRect">
            <a:avLst>
              <a:gd name="adj" fmla="val 3648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ar-SA"/>
          </a:p>
        </p:txBody>
      </p:sp>
      <p:sp>
        <p:nvSpPr>
          <p:cNvPr id="14" name="Shape 10"/>
          <p:cNvSpPr/>
          <p:nvPr/>
        </p:nvSpPr>
        <p:spPr>
          <a:xfrm>
            <a:off x="9869329" y="3196114"/>
            <a:ext cx="649962" cy="649962"/>
          </a:xfrm>
          <a:prstGeom prst="roundRect">
            <a:avLst>
              <a:gd name="adj" fmla="val 14067108"/>
            </a:avLst>
          </a:prstGeom>
          <a:solidFill>
            <a:srgbClr val="C91313"/>
          </a:solidFill>
          <a:ln/>
        </p:spPr>
        <p:txBody>
          <a:bodyPr/>
          <a:lstStyle/>
          <a:p>
            <a:endParaRPr lang="ar-SA"/>
          </a:p>
        </p:txBody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048042" y="3374827"/>
            <a:ext cx="292418" cy="292418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869329" y="406265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Owners Seeking</a:t>
            </a:r>
            <a:endParaRPr lang="en-US" sz="2200" dirty="0"/>
          </a:p>
        </p:txBody>
      </p:sp>
      <p:sp>
        <p:nvSpPr>
          <p:cNvPr id="17" name="Text 12"/>
          <p:cNvSpPr/>
          <p:nvPr/>
        </p:nvSpPr>
        <p:spPr>
          <a:xfrm>
            <a:off x="9869329" y="4548783"/>
            <a:ext cx="3778568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Property owners want reliable, verified student tenants</a:t>
            </a:r>
            <a:endParaRPr lang="en-US" sz="1700" dirty="0"/>
          </a:p>
        </p:txBody>
      </p:sp>
      <p:sp>
        <p:nvSpPr>
          <p:cNvPr id="18" name="Text 13"/>
          <p:cNvSpPr/>
          <p:nvPr/>
        </p:nvSpPr>
        <p:spPr>
          <a:xfrm>
            <a:off x="758309" y="5710118"/>
            <a:ext cx="13113782" cy="10205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700"/>
              </a:lnSpc>
            </a:pPr>
            <a:r>
              <a:rPr lang="en-US" sz="20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Darek bridges this gap by creating a verified platform where students and property owners can connect with confidence and transparency by verifying listings, authenticating user identities, and facilitating secure communication For reservations.</a:t>
            </a:r>
            <a:endParaRPr lang="en-US" sz="20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5179AD0-44F2-AFBC-7AC1-FC55F1E0E91E}"/>
              </a:ext>
            </a:extLst>
          </p:cNvPr>
          <p:cNvSpPr/>
          <p:nvPr/>
        </p:nvSpPr>
        <p:spPr>
          <a:xfrm>
            <a:off x="12547076" y="7550870"/>
            <a:ext cx="1989056" cy="58446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366C8E-8691-F037-D69C-BD746A36FB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B1EF6410-8003-194C-CDF2-CBE4361D2823}"/>
              </a:ext>
            </a:extLst>
          </p:cNvPr>
          <p:cNvSpPr/>
          <p:nvPr/>
        </p:nvSpPr>
        <p:spPr>
          <a:xfrm>
            <a:off x="375249" y="614980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US" sz="3600" b="1" dirty="0">
                <a:solidFill>
                  <a:srgbClr val="FFC000"/>
                </a:solidFill>
                <a:ea typeface="+mn-lt"/>
                <a:cs typeface="+mn-lt"/>
              </a:rPr>
              <a:t>Other Solutions in the Market and their disadvantages </a:t>
            </a:r>
          </a:p>
          <a:p>
            <a:r>
              <a:rPr lang="en-US" sz="2800" b="1" u="sng" dirty="0">
                <a:solidFill>
                  <a:srgbClr val="FAEBEB"/>
                </a:solidFill>
                <a:ea typeface="+mn-lt"/>
                <a:cs typeface="+mn-lt"/>
              </a:rPr>
              <a:t>What students in Saudi Arabia currently use to find housing</a:t>
            </a:r>
            <a:endParaRPr lang="en-US" sz="2800" u="sng" dirty="0">
              <a:ea typeface="Calibri"/>
              <a:cs typeface="Calibri"/>
            </a:endParaRPr>
          </a:p>
          <a:p>
            <a:pPr marL="0" indent="0" algn="l">
              <a:lnSpc>
                <a:spcPts val="5600"/>
              </a:lnSpc>
              <a:buNone/>
            </a:pPr>
            <a:endParaRPr lang="en-US" sz="4450" dirty="0">
              <a:solidFill>
                <a:srgbClr val="FAEBEB"/>
              </a:solidFill>
              <a:latin typeface="Dela Gothic One"/>
              <a:ea typeface="Dela Gothic One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8404B29-F126-CCFA-E5A5-4F9DCCEDC5BD}"/>
              </a:ext>
            </a:extLst>
          </p:cNvPr>
          <p:cNvSpPr/>
          <p:nvPr/>
        </p:nvSpPr>
        <p:spPr>
          <a:xfrm>
            <a:off x="12547076" y="7550870"/>
            <a:ext cx="1989056" cy="58446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22" name="Text 1">
            <a:extLst>
              <a:ext uri="{FF2B5EF4-FFF2-40B4-BE49-F238E27FC236}">
                <a16:creationId xmlns:a16="http://schemas.microsoft.com/office/drawing/2014/main" id="{4FE47B7F-E0B7-D4DF-0A7D-05D8EECBA214}"/>
              </a:ext>
            </a:extLst>
          </p:cNvPr>
          <p:cNvSpPr/>
          <p:nvPr/>
        </p:nvSpPr>
        <p:spPr>
          <a:xfrm>
            <a:off x="625787" y="2223249"/>
            <a:ext cx="4151233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US" sz="2650" b="1" dirty="0">
                <a:solidFill>
                  <a:srgbClr val="FAEBEB"/>
                </a:solidFill>
                <a:ea typeface="+mn-lt"/>
                <a:cs typeface="+mn-lt"/>
              </a:rPr>
              <a:t>Bayut KSA  &amp;</a:t>
            </a:r>
            <a:r>
              <a:rPr lang="ar-SA" sz="2650" b="1" dirty="0">
                <a:solidFill>
                  <a:srgbClr val="FAEBEB"/>
                </a:solidFill>
                <a:ea typeface="+mn-lt"/>
                <a:cs typeface="+mn-lt"/>
              </a:rPr>
              <a:t> ِ</a:t>
            </a:r>
            <a:r>
              <a:rPr lang="en-US" sz="2650" b="1" dirty="0">
                <a:solidFill>
                  <a:srgbClr val="FAEBEB"/>
                </a:solidFill>
                <a:ea typeface="+mn-lt"/>
                <a:cs typeface="+mn-lt"/>
              </a:rPr>
              <a:t> Acar:</a:t>
            </a:r>
            <a:endParaRPr lang="en-US" dirty="0"/>
          </a:p>
          <a:p>
            <a:pPr marL="285750" indent="-285750">
              <a:buFont typeface="Arial"/>
              <a:buChar char="•"/>
            </a:pP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sz="2650" dirty="0">
                <a:solidFill>
                  <a:srgbClr val="FAEBEB"/>
                </a:solidFill>
                <a:ea typeface="+mn-lt"/>
                <a:cs typeface="+mn-lt"/>
              </a:rPr>
              <a:t>A large property-listing website with apartments and rooms for rent.</a:t>
            </a:r>
            <a:endParaRPr lang="en-US" dirty="0"/>
          </a:p>
          <a:p>
            <a:pPr marL="285750" indent="-285750">
              <a:buFont typeface="Arial"/>
              <a:buChar char="•"/>
            </a:pPr>
            <a:endParaRPr lang="en-US" dirty="0"/>
          </a:p>
          <a:p>
            <a:pPr marL="0" indent="0" algn="l">
              <a:lnSpc>
                <a:spcPts val="3350"/>
              </a:lnSpc>
              <a:buNone/>
            </a:pPr>
            <a:endParaRPr lang="en-US" sz="2650" dirty="0">
              <a:solidFill>
                <a:srgbClr val="FAEBEB"/>
              </a:solidFill>
              <a:latin typeface="Dela Gothic One"/>
              <a:ea typeface="Dela Gothic One"/>
            </a:endParaRPr>
          </a:p>
        </p:txBody>
      </p:sp>
      <p:sp>
        <p:nvSpPr>
          <p:cNvPr id="23" name="Text 1">
            <a:extLst>
              <a:ext uri="{FF2B5EF4-FFF2-40B4-BE49-F238E27FC236}">
                <a16:creationId xmlns:a16="http://schemas.microsoft.com/office/drawing/2014/main" id="{53FBB144-4615-EDE1-0B35-6CBD285895D4}"/>
              </a:ext>
            </a:extLst>
          </p:cNvPr>
          <p:cNvSpPr/>
          <p:nvPr/>
        </p:nvSpPr>
        <p:spPr>
          <a:xfrm>
            <a:off x="625786" y="3680987"/>
            <a:ext cx="6907684" cy="440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US" sz="2650" b="1">
                <a:solidFill>
                  <a:srgbClr val="FAEBEB"/>
                </a:solidFill>
                <a:ea typeface="+mn-lt"/>
                <a:cs typeface="+mn-lt"/>
              </a:rPr>
              <a:t>Haraj &amp; Twitter (Social Platforms / Classifieds):</a:t>
            </a:r>
            <a:endParaRPr lang="en-US"/>
          </a:p>
          <a:p>
            <a:endParaRPr lang="en-US">
              <a:ea typeface="Calibri" panose="020F0502020204030204"/>
              <a:cs typeface="Calibri" panose="020F0502020204030204"/>
            </a:endParaRPr>
          </a:p>
          <a:p>
            <a:pPr marL="457200" indent="-457200">
              <a:buFont typeface="Arial"/>
              <a:buChar char="•"/>
            </a:pPr>
            <a:r>
              <a:rPr lang="en-US" sz="2650">
                <a:solidFill>
                  <a:srgbClr val="FAEBEB"/>
                </a:solidFill>
                <a:ea typeface="+mn-lt"/>
                <a:cs typeface="+mn-lt"/>
              </a:rPr>
              <a:t>Commonly used by students to find rooms and landlords directly.</a:t>
            </a:r>
            <a:endParaRPr lang="en-US">
              <a:ea typeface="Calibri" panose="020F0502020204030204"/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endParaRPr lang="en-US"/>
          </a:p>
          <a:p>
            <a:pPr marL="0" indent="0" algn="l">
              <a:lnSpc>
                <a:spcPts val="3350"/>
              </a:lnSpc>
              <a:buNone/>
            </a:pPr>
            <a:endParaRPr lang="en-US" sz="2650">
              <a:solidFill>
                <a:srgbClr val="FAEBEB"/>
              </a:solidFill>
              <a:latin typeface="Dela Gothic One"/>
              <a:ea typeface="Dela Gothic One"/>
            </a:endParaRPr>
          </a:p>
        </p:txBody>
      </p:sp>
      <p:sp>
        <p:nvSpPr>
          <p:cNvPr id="24" name="Text 1">
            <a:extLst>
              <a:ext uri="{FF2B5EF4-FFF2-40B4-BE49-F238E27FC236}">
                <a16:creationId xmlns:a16="http://schemas.microsoft.com/office/drawing/2014/main" id="{7F817E89-7D2C-ABC6-8C09-F541A65FF122}"/>
              </a:ext>
            </a:extLst>
          </p:cNvPr>
          <p:cNvSpPr/>
          <p:nvPr/>
        </p:nvSpPr>
        <p:spPr>
          <a:xfrm>
            <a:off x="625786" y="5006205"/>
            <a:ext cx="7928102" cy="454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US" sz="2650" b="1">
                <a:solidFill>
                  <a:srgbClr val="FAEBEB"/>
                </a:solidFill>
                <a:ea typeface="+mn-lt"/>
                <a:cs typeface="+mn-lt"/>
              </a:rPr>
              <a:t>Individual Landlord Websites &amp; University Boards:</a:t>
            </a:r>
            <a:endParaRPr lang="en-US"/>
          </a:p>
          <a:p>
            <a:pPr marL="285750" indent="-285750">
              <a:buFont typeface="Arial"/>
              <a:buChar char="•"/>
            </a:pP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sz="2650">
                <a:solidFill>
                  <a:srgbClr val="FAEBEB"/>
                </a:solidFill>
                <a:ea typeface="+mn-lt"/>
                <a:cs typeface="+mn-lt"/>
              </a:rPr>
              <a:t>Some landlords or student housing compounds post their own websites or notice boards.</a:t>
            </a:r>
            <a:endParaRPr lang="en-US"/>
          </a:p>
          <a:p>
            <a:pPr marL="285750" indent="-285750">
              <a:buFont typeface="Arial"/>
              <a:buChar char="•"/>
            </a:pPr>
            <a:endParaRPr lang="en-US"/>
          </a:p>
          <a:p>
            <a:endParaRPr lang="en-US" sz="2650" b="1">
              <a:solidFill>
                <a:srgbClr val="FAEBEB"/>
              </a:solidFill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/>
          </a:p>
          <a:p>
            <a:pPr marL="0" indent="0" algn="l">
              <a:lnSpc>
                <a:spcPts val="3350"/>
              </a:lnSpc>
              <a:buNone/>
            </a:pPr>
            <a:endParaRPr lang="en-US" sz="2650">
              <a:solidFill>
                <a:srgbClr val="FAEBEB"/>
              </a:solidFill>
              <a:latin typeface="Dela Gothic One"/>
              <a:ea typeface="Dela Gothic One"/>
            </a:endParaRPr>
          </a:p>
        </p:txBody>
      </p:sp>
    </p:spTree>
    <p:extLst>
      <p:ext uri="{BB962C8B-B14F-4D97-AF65-F5344CB8AC3E}">
        <p14:creationId xmlns:p14="http://schemas.microsoft.com/office/powerpoint/2010/main" val="14589057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656165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Our Purpose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083231" y="4045863"/>
            <a:ext cx="12788860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To provide a secure, easy-to-use housing platform that helps students find suitable, affordable homes and helps property owners share verified listings.</a:t>
            </a:r>
            <a:endParaRPr lang="en-US" sz="1700" dirty="0"/>
          </a:p>
        </p:txBody>
      </p:sp>
      <p:sp>
        <p:nvSpPr>
          <p:cNvPr id="4" name="Shape 2"/>
          <p:cNvSpPr/>
          <p:nvPr/>
        </p:nvSpPr>
        <p:spPr>
          <a:xfrm>
            <a:off x="758309" y="3802142"/>
            <a:ext cx="30480" cy="1180862"/>
          </a:xfrm>
          <a:prstGeom prst="rect">
            <a:avLst/>
          </a:prstGeom>
          <a:solidFill>
            <a:srgbClr val="C91313"/>
          </a:solidFill>
          <a:ln/>
        </p:spPr>
        <p:txBody>
          <a:bodyPr/>
          <a:lstStyle/>
          <a:p>
            <a:endParaRPr lang="ar-SA"/>
          </a:p>
        </p:txBody>
      </p:sp>
      <p:sp>
        <p:nvSpPr>
          <p:cNvPr id="5" name="Text 3"/>
          <p:cNvSpPr/>
          <p:nvPr/>
        </p:nvSpPr>
        <p:spPr>
          <a:xfrm>
            <a:off x="758309" y="5226725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We're committed to building trust in the student housing market through verification, transparency, and user-friendly technology.</a:t>
            </a:r>
            <a:endParaRPr lang="en-US" sz="17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F83E75-6EAC-D9EA-441F-105F8561281E}"/>
              </a:ext>
            </a:extLst>
          </p:cNvPr>
          <p:cNvSpPr/>
          <p:nvPr/>
        </p:nvSpPr>
        <p:spPr>
          <a:xfrm>
            <a:off x="12547076" y="7550870"/>
            <a:ext cx="1989056" cy="58446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308021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u="sng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Who Benefits</a:t>
            </a:r>
            <a:endParaRPr lang="en-US" sz="4450" u="sng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309" y="2453997"/>
            <a:ext cx="3017282" cy="301728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8309" y="574202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Students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58309" y="6228159"/>
            <a:ext cx="419076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Faster, easier housing search with verified listings and roommate matching</a:t>
            </a:r>
            <a:endParaRPr lang="en-US" sz="17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9819" y="2453997"/>
            <a:ext cx="3017282" cy="301728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19819" y="5742027"/>
            <a:ext cx="2880598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Property Owners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19819" y="6228159"/>
            <a:ext cx="419076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Simple listing management with access to verified student tenants</a:t>
            </a:r>
            <a:endParaRPr lang="en-US" sz="17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81329" y="2453997"/>
            <a:ext cx="3017282" cy="301728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681329" y="574202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Universities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681329" y="6228159"/>
            <a:ext cx="419076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Better support for relocating students, improving retention and satisfaction</a:t>
            </a:r>
            <a:endParaRPr lang="en-US" sz="17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1861A00-0E1C-429C-4DE0-6D2D0FD45533}"/>
              </a:ext>
            </a:extLst>
          </p:cNvPr>
          <p:cNvSpPr/>
          <p:nvPr/>
        </p:nvSpPr>
        <p:spPr>
          <a:xfrm>
            <a:off x="12547076" y="7550870"/>
            <a:ext cx="1989056" cy="58446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967026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Key Features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58309" y="2437924"/>
            <a:ext cx="4226838" cy="2314932"/>
          </a:xfrm>
          <a:prstGeom prst="roundRect">
            <a:avLst>
              <a:gd name="adj" fmla="val 6320"/>
            </a:avLst>
          </a:prstGeom>
          <a:solidFill>
            <a:srgbClr val="0A0A0A">
              <a:alpha val="95000"/>
            </a:srgbClr>
          </a:solidFill>
          <a:ln/>
        </p:spPr>
        <p:txBody>
          <a:bodyPr/>
          <a:lstStyle/>
          <a:p>
            <a:endParaRPr lang="ar-SA"/>
          </a:p>
        </p:txBody>
      </p:sp>
      <p:sp>
        <p:nvSpPr>
          <p:cNvPr id="4" name="Shape 2"/>
          <p:cNvSpPr/>
          <p:nvPr/>
        </p:nvSpPr>
        <p:spPr>
          <a:xfrm>
            <a:off x="758309" y="2407444"/>
            <a:ext cx="4226838" cy="121920"/>
          </a:xfrm>
          <a:prstGeom prst="roundRect">
            <a:avLst>
              <a:gd name="adj" fmla="val 74638"/>
            </a:avLst>
          </a:prstGeom>
          <a:solidFill>
            <a:srgbClr val="C91313"/>
          </a:solidFill>
          <a:ln/>
        </p:spPr>
        <p:txBody>
          <a:bodyPr/>
          <a:lstStyle/>
          <a:p>
            <a:endParaRPr lang="ar-SA"/>
          </a:p>
        </p:txBody>
      </p:sp>
      <p:sp>
        <p:nvSpPr>
          <p:cNvPr id="5" name="Shape 3"/>
          <p:cNvSpPr/>
          <p:nvPr/>
        </p:nvSpPr>
        <p:spPr>
          <a:xfrm>
            <a:off x="2593822" y="2084721"/>
            <a:ext cx="649962" cy="649962"/>
          </a:xfrm>
          <a:prstGeom prst="roundRect">
            <a:avLst>
              <a:gd name="adj" fmla="val 140685"/>
            </a:avLst>
          </a:prstGeom>
          <a:solidFill>
            <a:srgbClr val="C91313"/>
          </a:solidFill>
          <a:ln/>
        </p:spPr>
        <p:txBody>
          <a:bodyPr/>
          <a:lstStyle/>
          <a:p>
            <a:endParaRPr lang="ar-SA"/>
          </a:p>
        </p:txBody>
      </p:sp>
      <p:sp>
        <p:nvSpPr>
          <p:cNvPr id="6" name="Text 4"/>
          <p:cNvSpPr/>
          <p:nvPr/>
        </p:nvSpPr>
        <p:spPr>
          <a:xfrm>
            <a:off x="2826555" y="2190680"/>
            <a:ext cx="259913" cy="324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000" dirty="0"/>
          </a:p>
        </p:txBody>
      </p:sp>
      <p:sp>
        <p:nvSpPr>
          <p:cNvPr id="7" name="Text 5"/>
          <p:cNvSpPr/>
          <p:nvPr/>
        </p:nvSpPr>
        <p:spPr>
          <a:xfrm>
            <a:off x="1005364" y="297953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Smart Filters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005364" y="3465671"/>
            <a:ext cx="3732728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Search by price range, distance from campus, amenities, and more to find the perfect match quickly</a:t>
            </a:r>
            <a:endParaRPr lang="en-US" sz="1700" dirty="0"/>
          </a:p>
        </p:txBody>
      </p:sp>
      <p:sp>
        <p:nvSpPr>
          <p:cNvPr id="9" name="Shape 7"/>
          <p:cNvSpPr/>
          <p:nvPr/>
        </p:nvSpPr>
        <p:spPr>
          <a:xfrm>
            <a:off x="5201722" y="2437924"/>
            <a:ext cx="4226838" cy="2314932"/>
          </a:xfrm>
          <a:prstGeom prst="roundRect">
            <a:avLst>
              <a:gd name="adj" fmla="val 6320"/>
            </a:avLst>
          </a:prstGeom>
          <a:solidFill>
            <a:srgbClr val="0A0A0A">
              <a:alpha val="95000"/>
            </a:srgbClr>
          </a:solidFill>
          <a:ln/>
        </p:spPr>
        <p:txBody>
          <a:bodyPr/>
          <a:lstStyle/>
          <a:p>
            <a:endParaRPr lang="ar-SA"/>
          </a:p>
        </p:txBody>
      </p:sp>
      <p:sp>
        <p:nvSpPr>
          <p:cNvPr id="10" name="Shape 8"/>
          <p:cNvSpPr/>
          <p:nvPr/>
        </p:nvSpPr>
        <p:spPr>
          <a:xfrm>
            <a:off x="5201722" y="2407444"/>
            <a:ext cx="4226838" cy="121920"/>
          </a:xfrm>
          <a:prstGeom prst="roundRect">
            <a:avLst>
              <a:gd name="adj" fmla="val 74638"/>
            </a:avLst>
          </a:prstGeom>
          <a:solidFill>
            <a:srgbClr val="C91313"/>
          </a:solidFill>
          <a:ln/>
        </p:spPr>
        <p:txBody>
          <a:bodyPr/>
          <a:lstStyle/>
          <a:p>
            <a:endParaRPr lang="ar-SA"/>
          </a:p>
        </p:txBody>
      </p:sp>
      <p:sp>
        <p:nvSpPr>
          <p:cNvPr id="11" name="Shape 9"/>
          <p:cNvSpPr/>
          <p:nvPr/>
        </p:nvSpPr>
        <p:spPr>
          <a:xfrm>
            <a:off x="6990100" y="2113002"/>
            <a:ext cx="649962" cy="649962"/>
          </a:xfrm>
          <a:prstGeom prst="roundRect">
            <a:avLst>
              <a:gd name="adj" fmla="val 140685"/>
            </a:avLst>
          </a:prstGeom>
          <a:solidFill>
            <a:srgbClr val="C91313"/>
          </a:solidFill>
          <a:ln/>
        </p:spPr>
        <p:txBody>
          <a:bodyPr/>
          <a:lstStyle/>
          <a:p>
            <a:endParaRPr lang="ar-SA"/>
          </a:p>
        </p:txBody>
      </p:sp>
      <p:sp>
        <p:nvSpPr>
          <p:cNvPr id="12" name="Text 10"/>
          <p:cNvSpPr/>
          <p:nvPr/>
        </p:nvSpPr>
        <p:spPr>
          <a:xfrm>
            <a:off x="7194551" y="2228388"/>
            <a:ext cx="259913" cy="324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000" dirty="0"/>
          </a:p>
        </p:txBody>
      </p:sp>
      <p:sp>
        <p:nvSpPr>
          <p:cNvPr id="13" name="Text 11"/>
          <p:cNvSpPr/>
          <p:nvPr/>
        </p:nvSpPr>
        <p:spPr>
          <a:xfrm>
            <a:off x="5448776" y="2979539"/>
            <a:ext cx="325457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Verified Messaging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5448776" y="3465671"/>
            <a:ext cx="3732728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Built-in secure messaging between verified users ensures safe, transparent communication</a:t>
            </a:r>
            <a:endParaRPr lang="en-US" sz="1700" dirty="0"/>
          </a:p>
        </p:txBody>
      </p:sp>
      <p:sp>
        <p:nvSpPr>
          <p:cNvPr id="15" name="Shape 13"/>
          <p:cNvSpPr/>
          <p:nvPr/>
        </p:nvSpPr>
        <p:spPr>
          <a:xfrm>
            <a:off x="9645134" y="2437924"/>
            <a:ext cx="4226957" cy="2314932"/>
          </a:xfrm>
          <a:prstGeom prst="roundRect">
            <a:avLst>
              <a:gd name="adj" fmla="val 6320"/>
            </a:avLst>
          </a:prstGeom>
          <a:solidFill>
            <a:srgbClr val="0A0A0A">
              <a:alpha val="95000"/>
            </a:srgbClr>
          </a:solidFill>
          <a:ln/>
        </p:spPr>
        <p:txBody>
          <a:bodyPr/>
          <a:lstStyle/>
          <a:p>
            <a:endParaRPr lang="ar-SA"/>
          </a:p>
        </p:txBody>
      </p:sp>
      <p:sp>
        <p:nvSpPr>
          <p:cNvPr id="16" name="Shape 14"/>
          <p:cNvSpPr/>
          <p:nvPr/>
        </p:nvSpPr>
        <p:spPr>
          <a:xfrm>
            <a:off x="9645134" y="2407444"/>
            <a:ext cx="4226957" cy="121920"/>
          </a:xfrm>
          <a:prstGeom prst="roundRect">
            <a:avLst>
              <a:gd name="adj" fmla="val 74638"/>
            </a:avLst>
          </a:prstGeom>
          <a:solidFill>
            <a:srgbClr val="C91313"/>
          </a:solidFill>
          <a:ln/>
        </p:spPr>
        <p:txBody>
          <a:bodyPr/>
          <a:lstStyle/>
          <a:p>
            <a:endParaRPr lang="ar-SA"/>
          </a:p>
        </p:txBody>
      </p:sp>
      <p:sp>
        <p:nvSpPr>
          <p:cNvPr id="17" name="Shape 15"/>
          <p:cNvSpPr/>
          <p:nvPr/>
        </p:nvSpPr>
        <p:spPr>
          <a:xfrm>
            <a:off x="11433631" y="2113002"/>
            <a:ext cx="649962" cy="649962"/>
          </a:xfrm>
          <a:prstGeom prst="roundRect">
            <a:avLst>
              <a:gd name="adj" fmla="val 140685"/>
            </a:avLst>
          </a:prstGeom>
          <a:solidFill>
            <a:srgbClr val="C91313"/>
          </a:solidFill>
          <a:ln/>
        </p:spPr>
        <p:txBody>
          <a:bodyPr/>
          <a:lstStyle/>
          <a:p>
            <a:endParaRPr lang="ar-SA"/>
          </a:p>
        </p:txBody>
      </p:sp>
      <p:sp>
        <p:nvSpPr>
          <p:cNvPr id="18" name="Text 16"/>
          <p:cNvSpPr/>
          <p:nvPr/>
        </p:nvSpPr>
        <p:spPr>
          <a:xfrm>
            <a:off x="11628656" y="2237815"/>
            <a:ext cx="259913" cy="324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2000" dirty="0"/>
          </a:p>
        </p:txBody>
      </p:sp>
      <p:sp>
        <p:nvSpPr>
          <p:cNvPr id="19" name="Text 17"/>
          <p:cNvSpPr/>
          <p:nvPr/>
        </p:nvSpPr>
        <p:spPr>
          <a:xfrm>
            <a:off x="9892189" y="2979539"/>
            <a:ext cx="3482102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Roommate Matching</a:t>
            </a:r>
            <a:endParaRPr lang="en-US" sz="2200" dirty="0"/>
          </a:p>
        </p:txBody>
      </p:sp>
      <p:sp>
        <p:nvSpPr>
          <p:cNvPr id="20" name="Text 18"/>
          <p:cNvSpPr/>
          <p:nvPr/>
        </p:nvSpPr>
        <p:spPr>
          <a:xfrm>
            <a:off x="9892189" y="3465671"/>
            <a:ext cx="3732848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Connect with compatible roommates based on preferences, lifestyle, and budget</a:t>
            </a:r>
            <a:endParaRPr lang="en-US" sz="1700" dirty="0"/>
          </a:p>
        </p:txBody>
      </p:sp>
      <p:sp>
        <p:nvSpPr>
          <p:cNvPr id="21" name="Shape 19"/>
          <p:cNvSpPr/>
          <p:nvPr/>
        </p:nvSpPr>
        <p:spPr>
          <a:xfrm>
            <a:off x="3765828" y="5337989"/>
            <a:ext cx="6448544" cy="1968222"/>
          </a:xfrm>
          <a:prstGeom prst="roundRect">
            <a:avLst>
              <a:gd name="adj" fmla="val 7433"/>
            </a:avLst>
          </a:prstGeom>
          <a:solidFill>
            <a:srgbClr val="0A0A0A">
              <a:alpha val="95000"/>
            </a:srgbClr>
          </a:solidFill>
          <a:ln/>
        </p:spPr>
        <p:txBody>
          <a:bodyPr/>
          <a:lstStyle/>
          <a:p>
            <a:endParaRPr lang="ar-SA"/>
          </a:p>
        </p:txBody>
      </p:sp>
      <p:sp>
        <p:nvSpPr>
          <p:cNvPr id="22" name="Shape 20"/>
          <p:cNvSpPr/>
          <p:nvPr/>
        </p:nvSpPr>
        <p:spPr>
          <a:xfrm>
            <a:off x="3765828" y="5307509"/>
            <a:ext cx="6448544" cy="121920"/>
          </a:xfrm>
          <a:prstGeom prst="roundRect">
            <a:avLst>
              <a:gd name="adj" fmla="val 74638"/>
            </a:avLst>
          </a:prstGeom>
          <a:solidFill>
            <a:srgbClr val="C91313"/>
          </a:solidFill>
          <a:ln/>
        </p:spPr>
        <p:txBody>
          <a:bodyPr/>
          <a:lstStyle/>
          <a:p>
            <a:endParaRPr lang="ar-SA"/>
          </a:p>
        </p:txBody>
      </p:sp>
      <p:sp>
        <p:nvSpPr>
          <p:cNvPr id="23" name="Shape 21"/>
          <p:cNvSpPr/>
          <p:nvPr/>
        </p:nvSpPr>
        <p:spPr>
          <a:xfrm>
            <a:off x="6665059" y="5013068"/>
            <a:ext cx="649962" cy="649962"/>
          </a:xfrm>
          <a:prstGeom prst="roundRect">
            <a:avLst>
              <a:gd name="adj" fmla="val 140685"/>
            </a:avLst>
          </a:prstGeom>
          <a:solidFill>
            <a:srgbClr val="C91313"/>
          </a:solidFill>
          <a:ln/>
        </p:spPr>
        <p:txBody>
          <a:bodyPr/>
          <a:lstStyle/>
          <a:p>
            <a:endParaRPr lang="ar-SA"/>
          </a:p>
        </p:txBody>
      </p:sp>
      <p:sp>
        <p:nvSpPr>
          <p:cNvPr id="24" name="Text 22"/>
          <p:cNvSpPr/>
          <p:nvPr/>
        </p:nvSpPr>
        <p:spPr>
          <a:xfrm>
            <a:off x="6841230" y="5137880"/>
            <a:ext cx="259913" cy="324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4</a:t>
            </a:r>
            <a:endParaRPr lang="en-US" sz="2000" dirty="0"/>
          </a:p>
        </p:txBody>
      </p:sp>
      <p:sp>
        <p:nvSpPr>
          <p:cNvPr id="25" name="Text 23"/>
          <p:cNvSpPr/>
          <p:nvPr/>
        </p:nvSpPr>
        <p:spPr>
          <a:xfrm>
            <a:off x="4012883" y="5879604"/>
            <a:ext cx="3230047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Listing Verification</a:t>
            </a:r>
            <a:endParaRPr lang="en-US" sz="2200" dirty="0"/>
          </a:p>
        </p:txBody>
      </p:sp>
      <p:sp>
        <p:nvSpPr>
          <p:cNvPr id="26" name="Text 24"/>
          <p:cNvSpPr/>
          <p:nvPr/>
        </p:nvSpPr>
        <p:spPr>
          <a:xfrm>
            <a:off x="4012883" y="6365737"/>
            <a:ext cx="595443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All properties are verified for authenticity, ensuring trust and safety</a:t>
            </a:r>
            <a:endParaRPr lang="en-US" sz="1700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C5EAC11-6DA2-120C-35F5-BB75264961D8}"/>
              </a:ext>
            </a:extLst>
          </p:cNvPr>
          <p:cNvSpPr/>
          <p:nvPr/>
        </p:nvSpPr>
        <p:spPr>
          <a:xfrm>
            <a:off x="12547076" y="7550870"/>
            <a:ext cx="1989056" cy="58446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9876" y="1458579"/>
            <a:ext cx="8624649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Tools &amp; Technology Stack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574971"/>
            <a:ext cx="4151233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400" dirty="0">
                <a:solidFill>
                  <a:schemeClr val="accent2">
                    <a:lumMod val="40000"/>
                    <a:lumOff val="60000"/>
                  </a:schemeClr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Backend &amp; Database</a:t>
            </a:r>
            <a:endParaRPr lang="en-US" sz="2400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" name="Text 2"/>
          <p:cNvSpPr/>
          <p:nvPr/>
        </p:nvSpPr>
        <p:spPr>
          <a:xfrm>
            <a:off x="758309" y="4219099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Django:</a:t>
            </a: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Robust Python web framework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8309" y="4641533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PostgreSQL:</a:t>
            </a: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Reliable relational database</a:t>
            </a:r>
          </a:p>
          <a:p>
            <a:pPr marL="342900" indent="-342900" algn="l">
              <a:lnSpc>
                <a:spcPts val="2700"/>
              </a:lnSpc>
              <a:buSzPct val="100000"/>
              <a:buChar char="•"/>
            </a:pP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587139" y="3574971"/>
            <a:ext cx="4638199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400" dirty="0">
                <a:solidFill>
                  <a:schemeClr val="accent2">
                    <a:lumMod val="40000"/>
                    <a:lumOff val="60000"/>
                  </a:schemeClr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Frontend &amp; Integration</a:t>
            </a:r>
            <a:endParaRPr lang="en-US" sz="2400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8" name="Text 6"/>
          <p:cNvSpPr/>
          <p:nvPr/>
        </p:nvSpPr>
        <p:spPr>
          <a:xfrm>
            <a:off x="7587139" y="4219099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700"/>
              </a:lnSpc>
              <a:buSzPct val="100000"/>
              <a:buFontTx/>
              <a:buChar char="•"/>
            </a:pPr>
            <a:r>
              <a:rPr lang="en-US" sz="1700" b="1">
                <a:solidFill>
                  <a:srgbClr val="FFE5E5"/>
                </a:solidFill>
                <a:latin typeface="DM Sans"/>
                <a:ea typeface="DM Sans" pitchFamily="34" charset="-122"/>
                <a:cs typeface="DM Sans" pitchFamily="34" charset="-120"/>
              </a:rPr>
              <a:t>Typescript/React:</a:t>
            </a:r>
            <a:r>
              <a:rPr lang="en-US" sz="1700">
                <a:solidFill>
                  <a:srgbClr val="FFE5E5"/>
                </a:solidFill>
                <a:latin typeface="DM Sans"/>
                <a:ea typeface="DM Sans" pitchFamily="34" charset="-122"/>
                <a:cs typeface="DM Sans" pitchFamily="34" charset="-120"/>
              </a:rPr>
              <a:t> </a:t>
            </a:r>
            <a:r>
              <a:rPr lang="en-US" sz="1700">
                <a:solidFill>
                  <a:srgbClr val="FFE5E5"/>
                </a:solidFill>
                <a:latin typeface="DM Sans"/>
                <a:ea typeface="+mn-lt"/>
                <a:cs typeface="+mn-lt"/>
              </a:rPr>
              <a:t>Responsive design</a:t>
            </a:r>
            <a:endParaRPr lang="en-US" sz="1700">
              <a:ea typeface="Calibri" panose="020F0502020204030204"/>
              <a:cs typeface="Calibri" panose="020F0502020204030204"/>
            </a:endParaRPr>
          </a:p>
        </p:txBody>
      </p:sp>
      <p:sp>
        <p:nvSpPr>
          <p:cNvPr id="10" name="Text 8"/>
          <p:cNvSpPr/>
          <p:nvPr/>
        </p:nvSpPr>
        <p:spPr>
          <a:xfrm>
            <a:off x="7587139" y="4717256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Twilio:</a:t>
            </a: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Messaging capabilities</a:t>
            </a:r>
            <a:endParaRPr lang="en-US" sz="17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77B533D-0E8A-1E49-B904-138206F891E6}"/>
              </a:ext>
            </a:extLst>
          </p:cNvPr>
          <p:cNvSpPr/>
          <p:nvPr/>
        </p:nvSpPr>
        <p:spPr>
          <a:xfrm>
            <a:off x="12547076" y="7550870"/>
            <a:ext cx="1989056" cy="58446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5B40B43-7859-2881-8171-244A7E860E1E}"/>
              </a:ext>
            </a:extLst>
          </p:cNvPr>
          <p:cNvSpPr txBox="1"/>
          <p:nvPr/>
        </p:nvSpPr>
        <p:spPr>
          <a:xfrm>
            <a:off x="659876" y="5008007"/>
            <a:ext cx="7315200" cy="41684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ts val="2700"/>
              </a:lnSpc>
              <a:buSzPct val="100000"/>
              <a:buFont typeface="Arial"/>
              <a:buChar char="•"/>
            </a:pPr>
            <a:r>
              <a:rPr lang="en-US" sz="1800" b="1">
                <a:solidFill>
                  <a:srgbClr val="FFE5E5"/>
                </a:solidFill>
                <a:latin typeface="DM Sans"/>
                <a:ea typeface="DM Sans" pitchFamily="34" charset="-122"/>
                <a:cs typeface="DM Sans" pitchFamily="34" charset="-120"/>
              </a:rPr>
              <a:t>Wathiq:</a:t>
            </a:r>
            <a:r>
              <a:rPr lang="en-US" sz="1800">
                <a:solidFill>
                  <a:srgbClr val="FFE5E5"/>
                </a:solidFill>
                <a:latin typeface="DM Sans"/>
                <a:ea typeface="DM Sans" pitchFamily="34" charset="-122"/>
                <a:cs typeface="DM Sans" pitchFamily="34" charset="-120"/>
              </a:rPr>
              <a:t> </a:t>
            </a:r>
            <a:r>
              <a:rPr lang="en-US">
                <a:solidFill>
                  <a:srgbClr val="FFE5E5"/>
                </a:solidFill>
                <a:ea typeface="+mn-lt"/>
                <a:cs typeface="+mn-lt"/>
              </a:rPr>
              <a:t>landlord identity verification and document validation.</a:t>
            </a:r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34F0693-A729-D363-617A-A1087A82743D}"/>
              </a:ext>
            </a:extLst>
          </p:cNvPr>
          <p:cNvSpPr txBox="1"/>
          <p:nvPr/>
        </p:nvSpPr>
        <p:spPr>
          <a:xfrm>
            <a:off x="659876" y="5392415"/>
            <a:ext cx="7315200" cy="41293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ts val="2700"/>
              </a:lnSpc>
              <a:buSzPct val="100000"/>
              <a:buFont typeface="Arial"/>
              <a:buChar char="•"/>
            </a:pPr>
            <a:r>
              <a:rPr lang="en-US" sz="1800" b="1">
                <a:solidFill>
                  <a:srgbClr val="FFE5E5"/>
                </a:solidFill>
                <a:latin typeface="Calibri"/>
                <a:ea typeface="DM Sans" pitchFamily="34" charset="-122"/>
                <a:cs typeface="DM Sans" pitchFamily="34" charset="-120"/>
              </a:rPr>
              <a:t>Railway:</a:t>
            </a:r>
            <a:r>
              <a:rPr lang="en-US" sz="1800">
                <a:solidFill>
                  <a:srgbClr val="FFE5E5"/>
                </a:solidFill>
                <a:latin typeface="Calibri"/>
                <a:ea typeface="DM Sans" pitchFamily="34" charset="-122"/>
                <a:cs typeface="DM Sans" pitchFamily="34" charset="-120"/>
              </a:rPr>
              <a:t> </a:t>
            </a:r>
            <a:r>
              <a:rPr lang="en-US">
                <a:solidFill>
                  <a:srgbClr val="FFE5E5"/>
                </a:solidFill>
                <a:latin typeface="Calibri"/>
                <a:ea typeface="+mn-lt"/>
                <a:cs typeface="+mn-lt"/>
              </a:rPr>
              <a:t>deployment platform for hosting and managing the backend.</a:t>
            </a:r>
            <a:endParaRPr lang="en-US" sz="1800">
              <a:solidFill>
                <a:srgbClr val="FFE5E5"/>
              </a:solidFill>
              <a:latin typeface="Calibri"/>
              <a:ea typeface="DM Sans" pitchFamily="34" charset="-122"/>
              <a:cs typeface="DM Sans" pitchFamily="34" charset="-12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1A55540-3E3B-44C5-256E-D7963EB0959A}"/>
              </a:ext>
            </a:extLst>
          </p:cNvPr>
          <p:cNvSpPr txBox="1"/>
          <p:nvPr/>
        </p:nvSpPr>
        <p:spPr>
          <a:xfrm>
            <a:off x="7494310" y="5103533"/>
            <a:ext cx="6485641" cy="41684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lnSpc>
                <a:spcPts val="2700"/>
              </a:lnSpc>
              <a:buSzPct val="100000"/>
              <a:buFont typeface="Arial"/>
              <a:buChar char="•"/>
            </a:pPr>
            <a:r>
              <a:rPr lang="en-US" b="1">
                <a:solidFill>
                  <a:srgbClr val="FFE5E5"/>
                </a:solidFill>
                <a:latin typeface="DM Sans"/>
                <a:ea typeface="DM Sans" pitchFamily="34" charset="-122"/>
                <a:cs typeface="DM Sans" pitchFamily="34" charset="-120"/>
              </a:rPr>
              <a:t>Netlify</a:t>
            </a:r>
            <a:r>
              <a:rPr lang="en-US" sz="1800" b="1">
                <a:solidFill>
                  <a:srgbClr val="FFE5E5"/>
                </a:solidFill>
                <a:latin typeface="DM Sans"/>
                <a:ea typeface="DM Sans" pitchFamily="34" charset="-122"/>
                <a:cs typeface="DM Sans" pitchFamily="34" charset="-120"/>
              </a:rPr>
              <a:t>:</a:t>
            </a:r>
            <a:r>
              <a:rPr lang="en-US" sz="1800">
                <a:solidFill>
                  <a:srgbClr val="FFE5E5"/>
                </a:solidFill>
                <a:latin typeface="DM Sans"/>
                <a:ea typeface="DM Sans" pitchFamily="34" charset="-122"/>
                <a:cs typeface="DM Sans" pitchFamily="34" charset="-120"/>
              </a:rPr>
              <a:t> </a:t>
            </a:r>
            <a:r>
              <a:rPr lang="en-US">
                <a:solidFill>
                  <a:srgbClr val="FFE5E5"/>
                </a:solidFill>
                <a:ea typeface="+mn-lt"/>
                <a:cs typeface="+mn-lt"/>
              </a:rPr>
              <a:t>deploying and hosting the frontend web application.</a:t>
            </a:r>
            <a:endParaRPr lang="en-US" sz="1800">
              <a:solidFill>
                <a:srgbClr val="FFE5E5"/>
              </a:solidFill>
              <a:latin typeface="DM Sans" pitchFamily="34" charset="-122"/>
              <a:ea typeface="DM Sans" pitchFamily="34" charset="-122"/>
              <a:cs typeface="DM Sans" pitchFamily="34" charset="-120"/>
            </a:endParaRPr>
          </a:p>
        </p:txBody>
      </p:sp>
      <p:sp>
        <p:nvSpPr>
          <p:cNvPr id="19" name="Text 5">
            <a:extLst>
              <a:ext uri="{FF2B5EF4-FFF2-40B4-BE49-F238E27FC236}">
                <a16:creationId xmlns:a16="http://schemas.microsoft.com/office/drawing/2014/main" id="{71B4DD4D-2930-8889-7417-63410173BEB5}"/>
              </a:ext>
            </a:extLst>
          </p:cNvPr>
          <p:cNvSpPr/>
          <p:nvPr/>
        </p:nvSpPr>
        <p:spPr>
          <a:xfrm>
            <a:off x="3482144" y="6091581"/>
            <a:ext cx="4638199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400" dirty="0">
                <a:solidFill>
                  <a:schemeClr val="accent2">
                    <a:lumMod val="40000"/>
                    <a:lumOff val="60000"/>
                  </a:schemeClr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Coordination and work division </a:t>
            </a:r>
            <a:endParaRPr lang="en-US" sz="2400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0" name="Text 2">
            <a:extLst>
              <a:ext uri="{FF2B5EF4-FFF2-40B4-BE49-F238E27FC236}">
                <a16:creationId xmlns:a16="http://schemas.microsoft.com/office/drawing/2014/main" id="{8C03BC7E-4E49-2E47-59E6-AF6CD2021434}"/>
              </a:ext>
            </a:extLst>
          </p:cNvPr>
          <p:cNvSpPr/>
          <p:nvPr/>
        </p:nvSpPr>
        <p:spPr>
          <a:xfrm>
            <a:off x="2991953" y="6687189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700"/>
              </a:lnSpc>
              <a:buSzPct val="100000"/>
              <a:buFont typeface="Arial"/>
              <a:buChar char="•"/>
            </a:pPr>
            <a:r>
              <a:rPr lang="en-US" sz="1700" b="1" dirty="0">
                <a:solidFill>
                  <a:srgbClr val="FFE5E5"/>
                </a:solidFill>
                <a:latin typeface="DM Sans"/>
                <a:ea typeface="DM Sans" pitchFamily="34" charset="-122"/>
                <a:cs typeface="DM Sans" pitchFamily="34" charset="-120"/>
              </a:rPr>
              <a:t>Discord:</a:t>
            </a:r>
            <a:r>
              <a:rPr lang="en-US" sz="1700" dirty="0">
                <a:solidFill>
                  <a:srgbClr val="FFE5E5"/>
                </a:solidFill>
                <a:latin typeface="DM Sans"/>
                <a:ea typeface="DM Sans" pitchFamily="34" charset="-122"/>
                <a:cs typeface="DM Sans" pitchFamily="34" charset="-120"/>
              </a:rPr>
              <a:t> </a:t>
            </a:r>
            <a:r>
              <a:rPr lang="en-US" sz="1700" dirty="0">
                <a:solidFill>
                  <a:srgbClr val="FFE5E5"/>
                </a:solidFill>
                <a:ea typeface="+mn-lt"/>
                <a:cs typeface="+mn-lt"/>
              </a:rPr>
              <a:t>Team communication platform for sharing updates, blockers, and progress.</a:t>
            </a:r>
            <a:endParaRPr lang="en-US" sz="1700" dirty="0">
              <a:ea typeface="Calibri" panose="020F0502020204030204"/>
              <a:cs typeface="Calibri" panose="020F0502020204030204"/>
            </a:endParaRPr>
          </a:p>
        </p:txBody>
      </p:sp>
      <p:sp>
        <p:nvSpPr>
          <p:cNvPr id="21" name="Text 2">
            <a:extLst>
              <a:ext uri="{FF2B5EF4-FFF2-40B4-BE49-F238E27FC236}">
                <a16:creationId xmlns:a16="http://schemas.microsoft.com/office/drawing/2014/main" id="{6DF4CBBA-AFD1-F11A-9F0F-F97C1357E337}"/>
              </a:ext>
            </a:extLst>
          </p:cNvPr>
          <p:cNvSpPr/>
          <p:nvPr/>
        </p:nvSpPr>
        <p:spPr>
          <a:xfrm>
            <a:off x="2991953" y="6997058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700"/>
              </a:lnSpc>
              <a:buSzPct val="100000"/>
              <a:buFont typeface="Arial"/>
              <a:buChar char="•"/>
            </a:pPr>
            <a:r>
              <a:rPr lang="en-US" sz="1700" b="1" dirty="0">
                <a:solidFill>
                  <a:srgbClr val="FFE5E5"/>
                </a:solidFill>
                <a:latin typeface="DM Sans"/>
                <a:ea typeface="DM Sans" pitchFamily="34" charset="-122"/>
                <a:cs typeface="DM Sans" pitchFamily="34" charset="-120"/>
              </a:rPr>
              <a:t>GitHub:</a:t>
            </a:r>
            <a:r>
              <a:rPr lang="en-US" sz="1700" dirty="0">
                <a:solidFill>
                  <a:srgbClr val="FFE5E5"/>
                </a:solidFill>
                <a:latin typeface="DM Sans"/>
                <a:ea typeface="DM Sans" pitchFamily="34" charset="-122"/>
                <a:cs typeface="DM Sans" pitchFamily="34" charset="-120"/>
              </a:rPr>
              <a:t> </a:t>
            </a:r>
            <a:r>
              <a:rPr lang="en-US" sz="1700" dirty="0">
                <a:solidFill>
                  <a:srgbClr val="FFE5E5"/>
                </a:solidFill>
                <a:ea typeface="+mn-lt"/>
                <a:cs typeface="+mn-lt"/>
              </a:rPr>
              <a:t>Source control and collaboration tool for managing code versions and pull requests.</a:t>
            </a:r>
            <a:endParaRPr lang="en-US" sz="1700" dirty="0">
              <a:ea typeface="Calibri" panose="020F0502020204030204"/>
              <a:cs typeface="Calibri" panose="020F0502020204030204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B515777E589CF4AB2F766875FDCCB0B" ma:contentTypeVersion="6" ma:contentTypeDescription="Create a new document." ma:contentTypeScope="" ma:versionID="e1401039800ac1ef9579948b9238ea62">
  <xsd:schema xmlns:xsd="http://www.w3.org/2001/XMLSchema" xmlns:xs="http://www.w3.org/2001/XMLSchema" xmlns:p="http://schemas.microsoft.com/office/2006/metadata/properties" xmlns:ns3="b6787656-58b7-4605-9562-a87ea92b3349" targetNamespace="http://schemas.microsoft.com/office/2006/metadata/properties" ma:root="true" ma:fieldsID="98055a41210dc7f438633e3ea8869da8" ns3:_="">
    <xsd:import namespace="b6787656-58b7-4605-9562-a87ea92b3349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MediaServiceSearchProperties" minOccurs="0"/>
                <xsd:element ref="ns3:_activity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6787656-58b7-4605-9562-a87ea92b334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_activity" ma:index="12" nillable="true" ma:displayName="_activity" ma:hidden="true" ma:internalName="_activity">
      <xsd:simpleType>
        <xsd:restriction base="dms:Note"/>
      </xsd:simpleType>
    </xsd:element>
    <xsd:element name="MediaServiceDateTaken" ma:index="13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b6787656-58b7-4605-9562-a87ea92b3349" xsi:nil="true"/>
  </documentManagement>
</p:properties>
</file>

<file path=customXml/itemProps1.xml><?xml version="1.0" encoding="utf-8"?>
<ds:datastoreItem xmlns:ds="http://schemas.openxmlformats.org/officeDocument/2006/customXml" ds:itemID="{1E794575-19D9-4566-AC2C-7EFC44951DD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0332D15-4A4B-4C7D-8562-4B156DD1461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6787656-58b7-4605-9562-a87ea92b334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2853CFC-24DF-4F08-9F4B-1E91677780F3}">
  <ds:schemaRefs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b6787656-58b7-4605-9562-a87ea92b3349"/>
    <ds:schemaRef ds:uri="http://schemas.microsoft.com/office/2006/metadata/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82</TotalTime>
  <Words>626</Words>
  <Application>Microsoft Office PowerPoint</Application>
  <PresentationFormat>Custom</PresentationFormat>
  <Paragraphs>102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Dela Gothic One</vt:lpstr>
      <vt:lpstr>Expo M</vt:lpstr>
      <vt:lpstr>DM Sans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Lenovo</dc:creator>
  <cp:lastModifiedBy>عبدالرحمن الفوزان ID 444102239</cp:lastModifiedBy>
  <cp:revision>6</cp:revision>
  <dcterms:created xsi:type="dcterms:W3CDTF">2025-11-11T21:25:20Z</dcterms:created>
  <dcterms:modified xsi:type="dcterms:W3CDTF">2025-11-12T09:59:46Z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0x0101006B515777E589CF4AB2F766875FDCCB0B</vt:lpwstr>
  </property>
</Properties>
</file>